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1"/>
  </p:sldMasterIdLst>
  <p:notesMasterIdLst>
    <p:notesMasterId r:id="rId17"/>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1"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0000"/>
    <a:srgbClr val="05B050"/>
    <a:srgbClr val="0070C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984"/>
    <p:restoredTop sz="70528"/>
  </p:normalViewPr>
  <p:slideViewPr>
    <p:cSldViewPr snapToGrid="0">
      <p:cViewPr varScale="1">
        <p:scale>
          <a:sx n="67" d="100"/>
          <a:sy n="67"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1EBA9D-E13A-5449-A219-4B24FF053242}" type="datetimeFigureOut">
              <a:rPr lang="en-US" smtClean="0"/>
              <a:t>7/23/2026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0FE8BE-4213-D344-A311-F5C790466656}" type="slidenum">
              <a:rPr lang="en-US" smtClean="0"/>
              <a:t>‹#›</a:t>
            </a:fld>
            <a:endParaRPr lang="en-US"/>
          </a:p>
        </p:txBody>
      </p:sp>
    </p:spTree>
    <p:extLst>
      <p:ext uri="{BB962C8B-B14F-4D97-AF65-F5344CB8AC3E}">
        <p14:creationId xmlns:p14="http://schemas.microsoft.com/office/powerpoint/2010/main" val="510050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0FE8BE-4213-D344-A311-F5C790466656}" type="slidenum">
              <a:rPr lang="en-US" smtClean="0"/>
              <a:t>0</a:t>
            </a:fld>
            <a:endParaRPr lang="en-US"/>
          </a:p>
        </p:txBody>
      </p:sp>
    </p:spTree>
    <p:extLst>
      <p:ext uri="{BB962C8B-B14F-4D97-AF65-F5344CB8AC3E}">
        <p14:creationId xmlns:p14="http://schemas.microsoft.com/office/powerpoint/2010/main" val="713875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Hybrid mode called flipped-classroom. New teaching approach designed to enhance interaction &amp; engagement. Statistically more effective learning and better outcome in terms of grade.</a:t>
            </a:r>
          </a:p>
          <a:p>
            <a:endParaRPr lang="en-US" dirty="0"/>
          </a:p>
          <a:p>
            <a:r>
              <a:rPr lang="en-US" dirty="0"/>
              <a:t>Online video + three recitations: first 2 vs. Friday - question-driven, ask anything relevant.</a:t>
            </a:r>
          </a:p>
          <a:p>
            <a:endParaRPr lang="en-US" dirty="0"/>
          </a:p>
          <a:p>
            <a:r>
              <a:rPr lang="en-US" dirty="0"/>
              <a:t>Expectation: watch &amp; somewhat understanding + recitations create an active-learning environment to help digest concepts and materials better.</a:t>
            </a:r>
          </a:p>
        </p:txBody>
      </p:sp>
      <p:sp>
        <p:nvSpPr>
          <p:cNvPr id="4" name="Slide Number Placeholder 3"/>
          <p:cNvSpPr>
            <a:spLocks noGrp="1"/>
          </p:cNvSpPr>
          <p:nvPr>
            <p:ph type="sldNum" sz="quarter" idx="5"/>
          </p:nvPr>
        </p:nvSpPr>
        <p:spPr/>
        <p:txBody>
          <a:bodyPr/>
          <a:lstStyle/>
          <a:p>
            <a:fld id="{C60FE8BE-4213-D344-A311-F5C790466656}" type="slidenum">
              <a:rPr lang="en-US" smtClean="0"/>
              <a:t>12</a:t>
            </a:fld>
            <a:endParaRPr lang="en-US"/>
          </a:p>
        </p:txBody>
      </p:sp>
    </p:spTree>
    <p:extLst>
      <p:ext uri="{BB962C8B-B14F-4D97-AF65-F5344CB8AC3E}">
        <p14:creationId xmlns:p14="http://schemas.microsoft.com/office/powerpoint/2010/main" val="2651995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Why interesting</a:t>
            </a:r>
          </a:p>
          <a:p>
            <a:r>
              <a:rPr lang="en-US" dirty="0"/>
              <a:t>Many reasons</a:t>
            </a:r>
          </a:p>
          <a:p>
            <a:r>
              <a:rPr lang="en-US" dirty="0"/>
              <a:t>Scientific and engineering masterpiece</a:t>
            </a:r>
          </a:p>
          <a:p>
            <a:r>
              <a:rPr lang="en-US" dirty="0"/>
              <a:t>Start with…</a:t>
            </a:r>
          </a:p>
          <a:p>
            <a:r>
              <a:rPr lang="en-US" dirty="0"/>
              <a:t>Making such a complicated system work across this huge landscape is amazing, a masterpiece. Involves in a lot of science understanding, discovery and engineering innovations.</a:t>
            </a:r>
          </a:p>
          <a:p>
            <a:r>
              <a:rPr lang="en-US" dirty="0"/>
              <a:t>To make everything work as expected, must understand at very fundamental level. That is…</a:t>
            </a:r>
          </a:p>
        </p:txBody>
      </p:sp>
      <p:sp>
        <p:nvSpPr>
          <p:cNvPr id="4" name="Slide Number Placeholder 3"/>
          <p:cNvSpPr>
            <a:spLocks noGrp="1"/>
          </p:cNvSpPr>
          <p:nvPr>
            <p:ph type="sldNum" sz="quarter" idx="5"/>
          </p:nvPr>
        </p:nvSpPr>
        <p:spPr/>
        <p:txBody>
          <a:bodyPr/>
          <a:lstStyle/>
          <a:p>
            <a:fld id="{C60FE8BE-4213-D344-A311-F5C790466656}" type="slidenum">
              <a:rPr lang="en-US" smtClean="0"/>
              <a:t>1</a:t>
            </a:fld>
            <a:endParaRPr lang="en-US"/>
          </a:p>
        </p:txBody>
      </p:sp>
    </p:spTree>
    <p:extLst>
      <p:ext uri="{BB962C8B-B14F-4D97-AF65-F5344CB8AC3E}">
        <p14:creationId xmlns:p14="http://schemas.microsoft.com/office/powerpoint/2010/main" val="374815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First silicon integrated circuits used in practice – Apollo Guidance Computer, a digital computer used by NASA for navigating spacecraft to the moon and back.</a:t>
            </a:r>
          </a:p>
          <a:p>
            <a:r>
              <a:rPr lang="en-US" sz="1200" b="0" i="0" kern="1200" dirty="0">
                <a:solidFill>
                  <a:schemeClr val="tx1"/>
                </a:solidFill>
                <a:effectLst/>
                <a:latin typeface="+mn-lt"/>
                <a:ea typeface="+mn-ea"/>
                <a:cs typeface="+mn-cs"/>
              </a:rPr>
              <a:t>Weight and speed.</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Today.</a:t>
            </a:r>
            <a:endParaRPr lang="en-US" dirty="0"/>
          </a:p>
        </p:txBody>
      </p:sp>
      <p:sp>
        <p:nvSpPr>
          <p:cNvPr id="4" name="Slide Number Placeholder 3"/>
          <p:cNvSpPr>
            <a:spLocks noGrp="1"/>
          </p:cNvSpPr>
          <p:nvPr>
            <p:ph type="sldNum" sz="quarter" idx="5"/>
          </p:nvPr>
        </p:nvSpPr>
        <p:spPr/>
        <p:txBody>
          <a:bodyPr/>
          <a:lstStyle/>
          <a:p>
            <a:fld id="{C60FE8BE-4213-D344-A311-F5C790466656}" type="slidenum">
              <a:rPr lang="en-US" smtClean="0"/>
              <a:t>2</a:t>
            </a:fld>
            <a:endParaRPr lang="en-US"/>
          </a:p>
        </p:txBody>
      </p:sp>
    </p:spTree>
    <p:extLst>
      <p:ext uri="{BB962C8B-B14F-4D97-AF65-F5344CB8AC3E}">
        <p14:creationId xmlns:p14="http://schemas.microsoft.com/office/powerpoint/2010/main" val="2053988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Roman is not built in one day.</a:t>
            </a:r>
          </a:p>
          <a:p>
            <a:r>
              <a:rPr lang="en-US" dirty="0"/>
              <a:t>Driver: Moore’s law.</a:t>
            </a:r>
          </a:p>
          <a:p>
            <a:r>
              <a:rPr lang="en-US" dirty="0"/>
              <a:t>4 or 5 data points -&gt; </a:t>
            </a:r>
            <a:r>
              <a:rPr lang="en-US" dirty="0" err="1"/>
              <a:t>ex’trapolagte</a:t>
            </a:r>
            <a:r>
              <a:rPr lang="en-US" dirty="0"/>
              <a:t> for several decades</a:t>
            </a:r>
          </a:p>
          <a:p>
            <a:endParaRPr lang="en-US" dirty="0"/>
          </a:p>
          <a:p>
            <a:r>
              <a:rPr lang="en-US" dirty="0"/>
              <a:t>Not a physics law, but an engineering challenge – what physics and chemistry do we need to understand and what manufacturing techniques do we need to improve or invent?</a:t>
            </a:r>
          </a:p>
        </p:txBody>
      </p:sp>
      <p:sp>
        <p:nvSpPr>
          <p:cNvPr id="4" name="Slide Number Placeholder 3"/>
          <p:cNvSpPr>
            <a:spLocks noGrp="1"/>
          </p:cNvSpPr>
          <p:nvPr>
            <p:ph type="sldNum" sz="quarter" idx="5"/>
          </p:nvPr>
        </p:nvSpPr>
        <p:spPr/>
        <p:txBody>
          <a:bodyPr/>
          <a:lstStyle/>
          <a:p>
            <a:fld id="{C60FE8BE-4213-D344-A311-F5C790466656}" type="slidenum">
              <a:rPr lang="en-US" smtClean="0"/>
              <a:t>3</a:t>
            </a:fld>
            <a:endParaRPr lang="en-US"/>
          </a:p>
        </p:txBody>
      </p:sp>
    </p:spTree>
    <p:extLst>
      <p:ext uri="{BB962C8B-B14F-4D97-AF65-F5344CB8AC3E}">
        <p14:creationId xmlns:p14="http://schemas.microsoft.com/office/powerpoint/2010/main" val="2438662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Moore Law: economic argument.</a:t>
            </a:r>
          </a:p>
          <a:p>
            <a:endParaRPr lang="en-US" dirty="0"/>
          </a:p>
          <a:p>
            <a:r>
              <a:rPr lang="en-US" dirty="0"/>
              <a:t>As scientists and engineers, care about physics.</a:t>
            </a:r>
          </a:p>
          <a:p>
            <a:endParaRPr lang="en-US" dirty="0"/>
          </a:p>
          <a:p>
            <a:r>
              <a:rPr lang="en-US" dirty="0"/>
              <a:t>Dennard discovered and laid out the underlying physics that motivate us to make transistors smaller and smaller. It says…</a:t>
            </a:r>
          </a:p>
          <a:p>
            <a:endParaRPr lang="en-US" dirty="0"/>
          </a:p>
          <a:p>
            <a:r>
              <a:rPr lang="en-US" dirty="0"/>
              <a:t>So now story is finally completed. We set up an engineering challenge, which is making transistors smaller every year, if we pull it off, we will have more powerful chips. By more powerful, we mean faster and more efficient.</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60FE8BE-4213-D344-A311-F5C790466656}" type="slidenum">
              <a:rPr lang="en-US" smtClean="0"/>
              <a:t>4</a:t>
            </a:fld>
            <a:endParaRPr lang="en-US"/>
          </a:p>
        </p:txBody>
      </p:sp>
    </p:spTree>
    <p:extLst>
      <p:ext uri="{BB962C8B-B14F-4D97-AF65-F5344CB8AC3E}">
        <p14:creationId xmlns:p14="http://schemas.microsoft.com/office/powerpoint/2010/main" val="1393899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Natural follow-up question: cost.</a:t>
            </a:r>
          </a:p>
          <a:p>
            <a:r>
              <a:rPr lang="en-US" dirty="0"/>
              <a:t>Cost per transistor stays the same, out of game. The truth is the opposite…</a:t>
            </a:r>
          </a:p>
          <a:p>
            <a:endParaRPr lang="en-US" dirty="0"/>
          </a:p>
          <a:p>
            <a:r>
              <a:rPr lang="en-US" dirty="0"/>
              <a:t>Every year, we can have more powerful chips, yet lower cost. So we can deploy this wonderful technology everywhere, e.g., -&gt; ubiquitous -&gt; profound impact on society.</a:t>
            </a:r>
          </a:p>
        </p:txBody>
      </p:sp>
      <p:sp>
        <p:nvSpPr>
          <p:cNvPr id="4" name="Slide Number Placeholder 3"/>
          <p:cNvSpPr>
            <a:spLocks noGrp="1"/>
          </p:cNvSpPr>
          <p:nvPr>
            <p:ph type="sldNum" sz="quarter" idx="5"/>
          </p:nvPr>
        </p:nvSpPr>
        <p:spPr/>
        <p:txBody>
          <a:bodyPr/>
          <a:lstStyle/>
          <a:p>
            <a:fld id="{C60FE8BE-4213-D344-A311-F5C790466656}" type="slidenum">
              <a:rPr lang="en-US" smtClean="0"/>
              <a:t>5</a:t>
            </a:fld>
            <a:endParaRPr lang="en-US"/>
          </a:p>
        </p:txBody>
      </p:sp>
    </p:spTree>
    <p:extLst>
      <p:ext uri="{BB962C8B-B14F-4D97-AF65-F5344CB8AC3E}">
        <p14:creationId xmlns:p14="http://schemas.microsoft.com/office/powerpoint/2010/main" val="42865288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Therefore, if we take a look at the worldwide semiconductor revenues, it has been increasing remarkably. Projected to hit 1 trillion by 2030.</a:t>
            </a:r>
          </a:p>
          <a:p>
            <a:endParaRPr lang="en-US" dirty="0"/>
          </a:p>
          <a:p>
            <a:r>
              <a:rPr lang="en-US" dirty="0"/>
              <a:t>Semiconductor is one of the most important fields for the country and the world.</a:t>
            </a:r>
          </a:p>
        </p:txBody>
      </p:sp>
      <p:sp>
        <p:nvSpPr>
          <p:cNvPr id="4" name="Slide Number Placeholder 3"/>
          <p:cNvSpPr>
            <a:spLocks noGrp="1"/>
          </p:cNvSpPr>
          <p:nvPr>
            <p:ph type="sldNum" sz="quarter" idx="5"/>
          </p:nvPr>
        </p:nvSpPr>
        <p:spPr/>
        <p:txBody>
          <a:bodyPr/>
          <a:lstStyle/>
          <a:p>
            <a:fld id="{C60FE8BE-4213-D344-A311-F5C790466656}" type="slidenum">
              <a:rPr lang="en-US" smtClean="0"/>
              <a:t>6</a:t>
            </a:fld>
            <a:endParaRPr lang="en-US"/>
          </a:p>
        </p:txBody>
      </p:sp>
    </p:spTree>
    <p:extLst>
      <p:ext uri="{BB962C8B-B14F-4D97-AF65-F5344CB8AC3E}">
        <p14:creationId xmlns:p14="http://schemas.microsoft.com/office/powerpoint/2010/main" val="2604988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Even more importantly, our future relies on semiconductors.</a:t>
            </a:r>
          </a:p>
          <a:p>
            <a:endParaRPr lang="en-US" dirty="0"/>
          </a:p>
          <a:p>
            <a:r>
              <a:rPr lang="en-US" dirty="0"/>
              <a:t>Semiconductor is the foundation and engine of all these emerging technologies.</a:t>
            </a:r>
          </a:p>
        </p:txBody>
      </p:sp>
      <p:sp>
        <p:nvSpPr>
          <p:cNvPr id="4" name="Slide Number Placeholder 3"/>
          <p:cNvSpPr>
            <a:spLocks noGrp="1"/>
          </p:cNvSpPr>
          <p:nvPr>
            <p:ph type="sldNum" sz="quarter" idx="5"/>
          </p:nvPr>
        </p:nvSpPr>
        <p:spPr/>
        <p:txBody>
          <a:bodyPr/>
          <a:lstStyle/>
          <a:p>
            <a:fld id="{C60FE8BE-4213-D344-A311-F5C790466656}" type="slidenum">
              <a:rPr lang="en-US" smtClean="0"/>
              <a:t>7</a:t>
            </a:fld>
            <a:endParaRPr lang="en-US"/>
          </a:p>
        </p:txBody>
      </p:sp>
    </p:spTree>
    <p:extLst>
      <p:ext uri="{BB962C8B-B14F-4D97-AF65-F5344CB8AC3E}">
        <p14:creationId xmlns:p14="http://schemas.microsoft.com/office/powerpoint/2010/main" val="945456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Semiconductor works through atoms to data centers.</a:t>
            </a:r>
          </a:p>
          <a:p>
            <a:endParaRPr lang="en-US" dirty="0"/>
          </a:p>
          <a:p>
            <a:r>
              <a:rPr lang="en-US" dirty="0"/>
              <a:t>Solid-state physics and devices fundamental.</a:t>
            </a:r>
          </a:p>
        </p:txBody>
      </p:sp>
      <p:sp>
        <p:nvSpPr>
          <p:cNvPr id="4" name="Slide Number Placeholder 3"/>
          <p:cNvSpPr>
            <a:spLocks noGrp="1"/>
          </p:cNvSpPr>
          <p:nvPr>
            <p:ph type="sldNum" sz="quarter" idx="5"/>
          </p:nvPr>
        </p:nvSpPr>
        <p:spPr/>
        <p:txBody>
          <a:bodyPr/>
          <a:lstStyle/>
          <a:p>
            <a:fld id="{C60FE8BE-4213-D344-A311-F5C790466656}" type="slidenum">
              <a:rPr lang="en-US" smtClean="0"/>
              <a:t>8</a:t>
            </a:fld>
            <a:endParaRPr lang="en-US"/>
          </a:p>
        </p:txBody>
      </p:sp>
    </p:spTree>
    <p:extLst>
      <p:ext uri="{BB962C8B-B14F-4D97-AF65-F5344CB8AC3E}">
        <p14:creationId xmlns:p14="http://schemas.microsoft.com/office/powerpoint/2010/main" val="2398951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39044-136F-EA68-73FB-247B192A866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060CB4E-342E-EC31-1223-3E3512240E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F1232F0-6514-C0B8-B771-F2D44F317D17}"/>
              </a:ext>
            </a:extLst>
          </p:cNvPr>
          <p:cNvSpPr>
            <a:spLocks noGrp="1"/>
          </p:cNvSpPr>
          <p:nvPr>
            <p:ph type="dt" sz="half" idx="10"/>
          </p:nvPr>
        </p:nvSpPr>
        <p:spPr/>
        <p:txBody>
          <a:bodyPr/>
          <a:lstStyle/>
          <a:p>
            <a:fld id="{27C5E9F1-C831-C24A-938E-9B1CCB8CFEDE}" type="datetime1">
              <a:rPr lang="en-US" smtClean="0"/>
              <a:t>7/23/2026</a:t>
            </a:fld>
            <a:endParaRPr lang="en-US"/>
          </a:p>
        </p:txBody>
      </p:sp>
      <p:sp>
        <p:nvSpPr>
          <p:cNvPr id="5" name="Footer Placeholder 4">
            <a:extLst>
              <a:ext uri="{FF2B5EF4-FFF2-40B4-BE49-F238E27FC236}">
                <a16:creationId xmlns:a16="http://schemas.microsoft.com/office/drawing/2014/main" id="{3EB57D46-A856-4DE1-AA6E-5B580DB9CE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525ABE-D7C6-58BF-45E5-1A35B0B087D3}"/>
              </a:ext>
            </a:extLst>
          </p:cNvPr>
          <p:cNvSpPr>
            <a:spLocks noGrp="1"/>
          </p:cNvSpPr>
          <p:nvPr>
            <p:ph type="sldNum" sz="quarter" idx="12"/>
          </p:nvPr>
        </p:nvSpPr>
        <p:spPr/>
        <p:txBody>
          <a:bodyPr/>
          <a:lstStyle/>
          <a:p>
            <a:fld id="{5193711E-E5F5-CA4A-B778-2C744B852945}" type="slidenum">
              <a:rPr lang="en-US" smtClean="0"/>
              <a:t>‹#›</a:t>
            </a:fld>
            <a:endParaRPr lang="en-US"/>
          </a:p>
        </p:txBody>
      </p:sp>
    </p:spTree>
    <p:extLst>
      <p:ext uri="{BB962C8B-B14F-4D97-AF65-F5344CB8AC3E}">
        <p14:creationId xmlns:p14="http://schemas.microsoft.com/office/powerpoint/2010/main" val="1680196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91ABF-0745-2950-264D-D0BBC975213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76DD35-0214-CA40-7A49-36EA7F7232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01A758-A9B5-F906-5341-71C1BAFC20D6}"/>
              </a:ext>
            </a:extLst>
          </p:cNvPr>
          <p:cNvSpPr>
            <a:spLocks noGrp="1"/>
          </p:cNvSpPr>
          <p:nvPr>
            <p:ph type="dt" sz="half" idx="10"/>
          </p:nvPr>
        </p:nvSpPr>
        <p:spPr/>
        <p:txBody>
          <a:bodyPr/>
          <a:lstStyle/>
          <a:p>
            <a:fld id="{F91E64A1-94B4-B54E-A22E-D49DBCA7B9F1}" type="datetime1">
              <a:rPr lang="en-US" smtClean="0"/>
              <a:t>7/23/2026</a:t>
            </a:fld>
            <a:endParaRPr lang="en-US"/>
          </a:p>
        </p:txBody>
      </p:sp>
      <p:sp>
        <p:nvSpPr>
          <p:cNvPr id="5" name="Footer Placeholder 4">
            <a:extLst>
              <a:ext uri="{FF2B5EF4-FFF2-40B4-BE49-F238E27FC236}">
                <a16:creationId xmlns:a16="http://schemas.microsoft.com/office/drawing/2014/main" id="{BF468B50-D37D-3DEA-85C8-ED8A923A1B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224472-630D-C96F-9DE9-475B5EFD7608}"/>
              </a:ext>
            </a:extLst>
          </p:cNvPr>
          <p:cNvSpPr>
            <a:spLocks noGrp="1"/>
          </p:cNvSpPr>
          <p:nvPr>
            <p:ph type="sldNum" sz="quarter" idx="12"/>
          </p:nvPr>
        </p:nvSpPr>
        <p:spPr/>
        <p:txBody>
          <a:bodyPr/>
          <a:lstStyle/>
          <a:p>
            <a:fld id="{5193711E-E5F5-CA4A-B778-2C744B852945}" type="slidenum">
              <a:rPr lang="en-US" smtClean="0"/>
              <a:t>‹#›</a:t>
            </a:fld>
            <a:endParaRPr lang="en-US"/>
          </a:p>
        </p:txBody>
      </p:sp>
    </p:spTree>
    <p:extLst>
      <p:ext uri="{BB962C8B-B14F-4D97-AF65-F5344CB8AC3E}">
        <p14:creationId xmlns:p14="http://schemas.microsoft.com/office/powerpoint/2010/main" val="4261655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F2F8C4-2B76-BE98-4A71-7012120B71A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F5E7203-31DA-192C-B6C8-4F440DA2805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9E9809-573D-10C2-9A24-2C26694AF33C}"/>
              </a:ext>
            </a:extLst>
          </p:cNvPr>
          <p:cNvSpPr>
            <a:spLocks noGrp="1"/>
          </p:cNvSpPr>
          <p:nvPr>
            <p:ph type="dt" sz="half" idx="10"/>
          </p:nvPr>
        </p:nvSpPr>
        <p:spPr/>
        <p:txBody>
          <a:bodyPr/>
          <a:lstStyle/>
          <a:p>
            <a:fld id="{B1409A7E-A35F-5144-9F7D-6404EF24F503}" type="datetime1">
              <a:rPr lang="en-US" smtClean="0"/>
              <a:t>7/23/2026</a:t>
            </a:fld>
            <a:endParaRPr lang="en-US"/>
          </a:p>
        </p:txBody>
      </p:sp>
      <p:sp>
        <p:nvSpPr>
          <p:cNvPr id="5" name="Footer Placeholder 4">
            <a:extLst>
              <a:ext uri="{FF2B5EF4-FFF2-40B4-BE49-F238E27FC236}">
                <a16:creationId xmlns:a16="http://schemas.microsoft.com/office/drawing/2014/main" id="{B6E24559-8BC7-9520-EFBD-5FB75AD1B7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92DEC7-0711-574D-5579-05B793C90530}"/>
              </a:ext>
            </a:extLst>
          </p:cNvPr>
          <p:cNvSpPr>
            <a:spLocks noGrp="1"/>
          </p:cNvSpPr>
          <p:nvPr>
            <p:ph type="sldNum" sz="quarter" idx="12"/>
          </p:nvPr>
        </p:nvSpPr>
        <p:spPr/>
        <p:txBody>
          <a:bodyPr/>
          <a:lstStyle/>
          <a:p>
            <a:fld id="{5193711E-E5F5-CA4A-B778-2C744B852945}" type="slidenum">
              <a:rPr lang="en-US" smtClean="0"/>
              <a:t>‹#›</a:t>
            </a:fld>
            <a:endParaRPr lang="en-US"/>
          </a:p>
        </p:txBody>
      </p:sp>
    </p:spTree>
    <p:extLst>
      <p:ext uri="{BB962C8B-B14F-4D97-AF65-F5344CB8AC3E}">
        <p14:creationId xmlns:p14="http://schemas.microsoft.com/office/powerpoint/2010/main" val="4191374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08916-ABF4-0DE4-82AB-6FAC6B4791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6566BF-2ACA-5101-C595-E4BC55500E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3B3EE6-D18A-9CE5-D80B-94D345BCFB49}"/>
              </a:ext>
            </a:extLst>
          </p:cNvPr>
          <p:cNvSpPr>
            <a:spLocks noGrp="1"/>
          </p:cNvSpPr>
          <p:nvPr>
            <p:ph type="dt" sz="half" idx="10"/>
          </p:nvPr>
        </p:nvSpPr>
        <p:spPr/>
        <p:txBody>
          <a:bodyPr/>
          <a:lstStyle/>
          <a:p>
            <a:fld id="{9521301E-1E23-1D45-8E92-D05BAE80EF68}" type="datetime1">
              <a:rPr lang="en-US" smtClean="0"/>
              <a:t>7/23/2026</a:t>
            </a:fld>
            <a:endParaRPr lang="en-US"/>
          </a:p>
        </p:txBody>
      </p:sp>
      <p:sp>
        <p:nvSpPr>
          <p:cNvPr id="5" name="Footer Placeholder 4">
            <a:extLst>
              <a:ext uri="{FF2B5EF4-FFF2-40B4-BE49-F238E27FC236}">
                <a16:creationId xmlns:a16="http://schemas.microsoft.com/office/drawing/2014/main" id="{A038E7C6-2749-0C04-6EF4-1EC974A0EE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A64441-6E5F-9182-B25F-D8B23E8ED0D9}"/>
              </a:ext>
            </a:extLst>
          </p:cNvPr>
          <p:cNvSpPr>
            <a:spLocks noGrp="1"/>
          </p:cNvSpPr>
          <p:nvPr>
            <p:ph type="sldNum" sz="quarter" idx="12"/>
          </p:nvPr>
        </p:nvSpPr>
        <p:spPr/>
        <p:txBody>
          <a:bodyPr/>
          <a:lstStyle/>
          <a:p>
            <a:fld id="{5193711E-E5F5-CA4A-B778-2C744B852945}" type="slidenum">
              <a:rPr lang="en-US" smtClean="0"/>
              <a:t>‹#›</a:t>
            </a:fld>
            <a:endParaRPr lang="en-US"/>
          </a:p>
        </p:txBody>
      </p:sp>
    </p:spTree>
    <p:extLst>
      <p:ext uri="{BB962C8B-B14F-4D97-AF65-F5344CB8AC3E}">
        <p14:creationId xmlns:p14="http://schemas.microsoft.com/office/powerpoint/2010/main" val="2985893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737A2-46C1-6418-061F-9361BF440F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E6E9A7-C239-8CC5-3125-1EF1917BAB5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F768B2-7C87-E793-648E-044887FC265C}"/>
              </a:ext>
            </a:extLst>
          </p:cNvPr>
          <p:cNvSpPr>
            <a:spLocks noGrp="1"/>
          </p:cNvSpPr>
          <p:nvPr>
            <p:ph type="dt" sz="half" idx="10"/>
          </p:nvPr>
        </p:nvSpPr>
        <p:spPr/>
        <p:txBody>
          <a:bodyPr/>
          <a:lstStyle/>
          <a:p>
            <a:fld id="{F7C08367-3DDB-6540-B671-19DEE8540B62}" type="datetime1">
              <a:rPr lang="en-US" smtClean="0"/>
              <a:t>7/23/2026</a:t>
            </a:fld>
            <a:endParaRPr lang="en-US"/>
          </a:p>
        </p:txBody>
      </p:sp>
      <p:sp>
        <p:nvSpPr>
          <p:cNvPr id="5" name="Footer Placeholder 4">
            <a:extLst>
              <a:ext uri="{FF2B5EF4-FFF2-40B4-BE49-F238E27FC236}">
                <a16:creationId xmlns:a16="http://schemas.microsoft.com/office/drawing/2014/main" id="{F3B72CFE-597B-DB63-35C2-301E03F3BF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01269A-C5BB-79A4-F662-F58101546D4C}"/>
              </a:ext>
            </a:extLst>
          </p:cNvPr>
          <p:cNvSpPr>
            <a:spLocks noGrp="1"/>
          </p:cNvSpPr>
          <p:nvPr>
            <p:ph type="sldNum" sz="quarter" idx="12"/>
          </p:nvPr>
        </p:nvSpPr>
        <p:spPr/>
        <p:txBody>
          <a:bodyPr/>
          <a:lstStyle/>
          <a:p>
            <a:fld id="{5193711E-E5F5-CA4A-B778-2C744B852945}" type="slidenum">
              <a:rPr lang="en-US" smtClean="0"/>
              <a:t>‹#›</a:t>
            </a:fld>
            <a:endParaRPr lang="en-US"/>
          </a:p>
        </p:txBody>
      </p:sp>
    </p:spTree>
    <p:extLst>
      <p:ext uri="{BB962C8B-B14F-4D97-AF65-F5344CB8AC3E}">
        <p14:creationId xmlns:p14="http://schemas.microsoft.com/office/powerpoint/2010/main" val="3012159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F7668-820E-AA02-BC51-8FE3B728B5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476717-3CAA-FFA8-4989-147FD15C1F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0D00D89-95D4-56D2-4673-F7CF8C1B9FC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2A7AA1-7152-51CD-C9F8-0206017DD785}"/>
              </a:ext>
            </a:extLst>
          </p:cNvPr>
          <p:cNvSpPr>
            <a:spLocks noGrp="1"/>
          </p:cNvSpPr>
          <p:nvPr>
            <p:ph type="dt" sz="half" idx="10"/>
          </p:nvPr>
        </p:nvSpPr>
        <p:spPr/>
        <p:txBody>
          <a:bodyPr/>
          <a:lstStyle/>
          <a:p>
            <a:fld id="{EE8E16DC-6BA6-914F-BC10-1571DE7CE6E2}" type="datetime1">
              <a:rPr lang="en-US" smtClean="0"/>
              <a:t>7/23/2026</a:t>
            </a:fld>
            <a:endParaRPr lang="en-US"/>
          </a:p>
        </p:txBody>
      </p:sp>
      <p:sp>
        <p:nvSpPr>
          <p:cNvPr id="6" name="Footer Placeholder 5">
            <a:extLst>
              <a:ext uri="{FF2B5EF4-FFF2-40B4-BE49-F238E27FC236}">
                <a16:creationId xmlns:a16="http://schemas.microsoft.com/office/drawing/2014/main" id="{DA12672A-FF3E-E355-BA0D-B543E5F509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5BA399-BDA5-8B86-9AB3-5ADE1350F3FF}"/>
              </a:ext>
            </a:extLst>
          </p:cNvPr>
          <p:cNvSpPr>
            <a:spLocks noGrp="1"/>
          </p:cNvSpPr>
          <p:nvPr>
            <p:ph type="sldNum" sz="quarter" idx="12"/>
          </p:nvPr>
        </p:nvSpPr>
        <p:spPr/>
        <p:txBody>
          <a:bodyPr/>
          <a:lstStyle/>
          <a:p>
            <a:fld id="{5193711E-E5F5-CA4A-B778-2C744B852945}" type="slidenum">
              <a:rPr lang="en-US" smtClean="0"/>
              <a:t>‹#›</a:t>
            </a:fld>
            <a:endParaRPr lang="en-US"/>
          </a:p>
        </p:txBody>
      </p:sp>
    </p:spTree>
    <p:extLst>
      <p:ext uri="{BB962C8B-B14F-4D97-AF65-F5344CB8AC3E}">
        <p14:creationId xmlns:p14="http://schemas.microsoft.com/office/powerpoint/2010/main" val="2749036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55388-F4D6-6CB0-80FD-49459F1768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436C75-20F1-C444-8AA6-DEEE4400BA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B21679-1832-3B32-7738-E9BAB76001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2C79FE-6DE0-04FA-855B-6212A6587B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5A1F22-BE19-07E0-4830-F8E02379C3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5DC60F5-2012-78FD-FE05-0999C9186616}"/>
              </a:ext>
            </a:extLst>
          </p:cNvPr>
          <p:cNvSpPr>
            <a:spLocks noGrp="1"/>
          </p:cNvSpPr>
          <p:nvPr>
            <p:ph type="dt" sz="half" idx="10"/>
          </p:nvPr>
        </p:nvSpPr>
        <p:spPr/>
        <p:txBody>
          <a:bodyPr/>
          <a:lstStyle/>
          <a:p>
            <a:fld id="{3828E9BA-7091-B348-B6AC-9B37BE523512}" type="datetime1">
              <a:rPr lang="en-US" smtClean="0"/>
              <a:t>7/23/2026</a:t>
            </a:fld>
            <a:endParaRPr lang="en-US"/>
          </a:p>
        </p:txBody>
      </p:sp>
      <p:sp>
        <p:nvSpPr>
          <p:cNvPr id="8" name="Footer Placeholder 7">
            <a:extLst>
              <a:ext uri="{FF2B5EF4-FFF2-40B4-BE49-F238E27FC236}">
                <a16:creationId xmlns:a16="http://schemas.microsoft.com/office/drawing/2014/main" id="{4713C2AA-CEDF-118E-B121-B4E5108567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7694D7-BC96-E26D-4D8C-F12D17754AB3}"/>
              </a:ext>
            </a:extLst>
          </p:cNvPr>
          <p:cNvSpPr>
            <a:spLocks noGrp="1"/>
          </p:cNvSpPr>
          <p:nvPr>
            <p:ph type="sldNum" sz="quarter" idx="12"/>
          </p:nvPr>
        </p:nvSpPr>
        <p:spPr/>
        <p:txBody>
          <a:bodyPr/>
          <a:lstStyle/>
          <a:p>
            <a:fld id="{5193711E-E5F5-CA4A-B778-2C744B852945}" type="slidenum">
              <a:rPr lang="en-US" smtClean="0"/>
              <a:t>‹#›</a:t>
            </a:fld>
            <a:endParaRPr lang="en-US"/>
          </a:p>
        </p:txBody>
      </p:sp>
    </p:spTree>
    <p:extLst>
      <p:ext uri="{BB962C8B-B14F-4D97-AF65-F5344CB8AC3E}">
        <p14:creationId xmlns:p14="http://schemas.microsoft.com/office/powerpoint/2010/main" val="1848324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450CE-CA09-BC31-A9A2-58E1700AC5F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7770DB8-44DD-25BC-9441-A0D8D297B601}"/>
              </a:ext>
            </a:extLst>
          </p:cNvPr>
          <p:cNvSpPr>
            <a:spLocks noGrp="1"/>
          </p:cNvSpPr>
          <p:nvPr>
            <p:ph type="dt" sz="half" idx="10"/>
          </p:nvPr>
        </p:nvSpPr>
        <p:spPr/>
        <p:txBody>
          <a:bodyPr/>
          <a:lstStyle/>
          <a:p>
            <a:fld id="{5D43ECB4-F0EE-9542-8299-6B4D7097BD38}" type="datetime1">
              <a:rPr lang="en-US" smtClean="0"/>
              <a:t>7/23/2026</a:t>
            </a:fld>
            <a:endParaRPr lang="en-US"/>
          </a:p>
        </p:txBody>
      </p:sp>
      <p:sp>
        <p:nvSpPr>
          <p:cNvPr id="4" name="Footer Placeholder 3">
            <a:extLst>
              <a:ext uri="{FF2B5EF4-FFF2-40B4-BE49-F238E27FC236}">
                <a16:creationId xmlns:a16="http://schemas.microsoft.com/office/drawing/2014/main" id="{6CC71F9D-F983-B2BE-B3DC-A1E9AD01BD7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C65F357-1A28-6BC9-DDE4-22B400A76F2E}"/>
              </a:ext>
            </a:extLst>
          </p:cNvPr>
          <p:cNvSpPr>
            <a:spLocks noGrp="1"/>
          </p:cNvSpPr>
          <p:nvPr>
            <p:ph type="sldNum" sz="quarter" idx="12"/>
          </p:nvPr>
        </p:nvSpPr>
        <p:spPr/>
        <p:txBody>
          <a:bodyPr/>
          <a:lstStyle/>
          <a:p>
            <a:fld id="{5193711E-E5F5-CA4A-B778-2C744B852945}" type="slidenum">
              <a:rPr lang="en-US" smtClean="0"/>
              <a:t>‹#›</a:t>
            </a:fld>
            <a:endParaRPr lang="en-US"/>
          </a:p>
        </p:txBody>
      </p:sp>
    </p:spTree>
    <p:extLst>
      <p:ext uri="{BB962C8B-B14F-4D97-AF65-F5344CB8AC3E}">
        <p14:creationId xmlns:p14="http://schemas.microsoft.com/office/powerpoint/2010/main" val="1965058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1D56FB-CAF3-3BC2-C554-4FCF3D683E14}"/>
              </a:ext>
            </a:extLst>
          </p:cNvPr>
          <p:cNvSpPr>
            <a:spLocks noGrp="1"/>
          </p:cNvSpPr>
          <p:nvPr>
            <p:ph type="dt" sz="half" idx="10"/>
          </p:nvPr>
        </p:nvSpPr>
        <p:spPr/>
        <p:txBody>
          <a:bodyPr/>
          <a:lstStyle/>
          <a:p>
            <a:fld id="{C0AEA173-8AF6-114E-9857-6D16388C9D89}" type="datetime1">
              <a:rPr lang="en-US" smtClean="0"/>
              <a:t>7/23/2026</a:t>
            </a:fld>
            <a:endParaRPr lang="en-US"/>
          </a:p>
        </p:txBody>
      </p:sp>
      <p:sp>
        <p:nvSpPr>
          <p:cNvPr id="3" name="Footer Placeholder 2">
            <a:extLst>
              <a:ext uri="{FF2B5EF4-FFF2-40B4-BE49-F238E27FC236}">
                <a16:creationId xmlns:a16="http://schemas.microsoft.com/office/drawing/2014/main" id="{1AA6B6B3-8C91-F557-DEA3-F793A03504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5FECB9-C0F5-1F67-834B-9FA56FA023F0}"/>
              </a:ext>
            </a:extLst>
          </p:cNvPr>
          <p:cNvSpPr>
            <a:spLocks noGrp="1"/>
          </p:cNvSpPr>
          <p:nvPr>
            <p:ph type="sldNum" sz="quarter" idx="12"/>
          </p:nvPr>
        </p:nvSpPr>
        <p:spPr/>
        <p:txBody>
          <a:bodyPr/>
          <a:lstStyle/>
          <a:p>
            <a:fld id="{5193711E-E5F5-CA4A-B778-2C744B852945}" type="slidenum">
              <a:rPr lang="en-US" smtClean="0"/>
              <a:t>‹#›</a:t>
            </a:fld>
            <a:endParaRPr lang="en-US"/>
          </a:p>
        </p:txBody>
      </p:sp>
    </p:spTree>
    <p:extLst>
      <p:ext uri="{BB962C8B-B14F-4D97-AF65-F5344CB8AC3E}">
        <p14:creationId xmlns:p14="http://schemas.microsoft.com/office/powerpoint/2010/main" val="1239973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EC9E3-808D-2553-D6CD-5AAA22E676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CC9B3BB-DECA-A68F-81D4-05DB68FF77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88F837D-F92A-0A5A-37FB-81601D71D3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1A62C2-3D9D-14B9-0341-1624D683AC56}"/>
              </a:ext>
            </a:extLst>
          </p:cNvPr>
          <p:cNvSpPr>
            <a:spLocks noGrp="1"/>
          </p:cNvSpPr>
          <p:nvPr>
            <p:ph type="dt" sz="half" idx="10"/>
          </p:nvPr>
        </p:nvSpPr>
        <p:spPr/>
        <p:txBody>
          <a:bodyPr/>
          <a:lstStyle/>
          <a:p>
            <a:fld id="{655A96E7-BEE7-6C48-BD09-CF2F518E3485}" type="datetime1">
              <a:rPr lang="en-US" smtClean="0"/>
              <a:t>7/23/2026</a:t>
            </a:fld>
            <a:endParaRPr lang="en-US"/>
          </a:p>
        </p:txBody>
      </p:sp>
      <p:sp>
        <p:nvSpPr>
          <p:cNvPr id="6" name="Footer Placeholder 5">
            <a:extLst>
              <a:ext uri="{FF2B5EF4-FFF2-40B4-BE49-F238E27FC236}">
                <a16:creationId xmlns:a16="http://schemas.microsoft.com/office/drawing/2014/main" id="{C5A812E5-1892-C1CC-2608-05D6AC53E3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6800CB-64AE-253F-4A98-4D4C811B5742}"/>
              </a:ext>
            </a:extLst>
          </p:cNvPr>
          <p:cNvSpPr>
            <a:spLocks noGrp="1"/>
          </p:cNvSpPr>
          <p:nvPr>
            <p:ph type="sldNum" sz="quarter" idx="12"/>
          </p:nvPr>
        </p:nvSpPr>
        <p:spPr/>
        <p:txBody>
          <a:bodyPr/>
          <a:lstStyle/>
          <a:p>
            <a:fld id="{5193711E-E5F5-CA4A-B778-2C744B852945}" type="slidenum">
              <a:rPr lang="en-US" smtClean="0"/>
              <a:t>‹#›</a:t>
            </a:fld>
            <a:endParaRPr lang="en-US"/>
          </a:p>
        </p:txBody>
      </p:sp>
    </p:spTree>
    <p:extLst>
      <p:ext uri="{BB962C8B-B14F-4D97-AF65-F5344CB8AC3E}">
        <p14:creationId xmlns:p14="http://schemas.microsoft.com/office/powerpoint/2010/main" val="2683345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B0278-9C47-ADA3-5F43-B8A543D621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0AF522-615F-8B59-61E2-EFDC635C8F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86AFFCA-8AD3-A24F-65A0-25ED87945B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4A230A-F0D7-E8D1-8A5D-BB75D1B55E00}"/>
              </a:ext>
            </a:extLst>
          </p:cNvPr>
          <p:cNvSpPr>
            <a:spLocks noGrp="1"/>
          </p:cNvSpPr>
          <p:nvPr>
            <p:ph type="dt" sz="half" idx="10"/>
          </p:nvPr>
        </p:nvSpPr>
        <p:spPr/>
        <p:txBody>
          <a:bodyPr/>
          <a:lstStyle/>
          <a:p>
            <a:fld id="{A24F2716-6D99-EE43-99D0-A2AFF01D6348}" type="datetime1">
              <a:rPr lang="en-US" smtClean="0"/>
              <a:t>7/23/2026</a:t>
            </a:fld>
            <a:endParaRPr lang="en-US"/>
          </a:p>
        </p:txBody>
      </p:sp>
      <p:sp>
        <p:nvSpPr>
          <p:cNvPr id="6" name="Footer Placeholder 5">
            <a:extLst>
              <a:ext uri="{FF2B5EF4-FFF2-40B4-BE49-F238E27FC236}">
                <a16:creationId xmlns:a16="http://schemas.microsoft.com/office/drawing/2014/main" id="{9321EE87-D0B6-77C9-C834-23F0237696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3D5D63-6A9B-930E-653F-F94D3968D6D9}"/>
              </a:ext>
            </a:extLst>
          </p:cNvPr>
          <p:cNvSpPr>
            <a:spLocks noGrp="1"/>
          </p:cNvSpPr>
          <p:nvPr>
            <p:ph type="sldNum" sz="quarter" idx="12"/>
          </p:nvPr>
        </p:nvSpPr>
        <p:spPr/>
        <p:txBody>
          <a:bodyPr/>
          <a:lstStyle/>
          <a:p>
            <a:fld id="{5193711E-E5F5-CA4A-B778-2C744B852945}" type="slidenum">
              <a:rPr lang="en-US" smtClean="0"/>
              <a:t>‹#›</a:t>
            </a:fld>
            <a:endParaRPr lang="en-US"/>
          </a:p>
        </p:txBody>
      </p:sp>
    </p:spTree>
    <p:extLst>
      <p:ext uri="{BB962C8B-B14F-4D97-AF65-F5344CB8AC3E}">
        <p14:creationId xmlns:p14="http://schemas.microsoft.com/office/powerpoint/2010/main" val="1164707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CC7C8B-BD1C-E44B-5CD7-526EDF5A51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8865046-59CE-3756-7900-7F52F5D67A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536363-C499-E207-2429-036E5A6FD7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6829061-909D-234D-8573-5ABBD43835D2}" type="datetime1">
              <a:rPr lang="en-US" smtClean="0"/>
              <a:t>7/23/2026</a:t>
            </a:fld>
            <a:endParaRPr lang="en-US"/>
          </a:p>
        </p:txBody>
      </p:sp>
      <p:sp>
        <p:nvSpPr>
          <p:cNvPr id="5" name="Footer Placeholder 4">
            <a:extLst>
              <a:ext uri="{FF2B5EF4-FFF2-40B4-BE49-F238E27FC236}">
                <a16:creationId xmlns:a16="http://schemas.microsoft.com/office/drawing/2014/main" id="{E7E411B5-8494-88B1-AA9F-338A693BC2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C77DC83-4AAA-549B-FAF4-AF2C7F4FFE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193711E-E5F5-CA4A-B778-2C744B852945}" type="slidenum">
              <a:rPr lang="en-US" smtClean="0"/>
              <a:t>‹#›</a:t>
            </a:fld>
            <a:endParaRPr lang="en-US"/>
          </a:p>
        </p:txBody>
      </p:sp>
    </p:spTree>
    <p:extLst>
      <p:ext uri="{BB962C8B-B14F-4D97-AF65-F5344CB8AC3E}">
        <p14:creationId xmlns:p14="http://schemas.microsoft.com/office/powerpoint/2010/main" val="8642374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anwu@purdue.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tiff"/><Relationship Id="rId4" Type="http://schemas.openxmlformats.org/officeDocument/2006/relationships/image" Target="../media/image21.tiff"/></Relationships>
</file>

<file path=ppt/slides/_rels/slide13.xml.rels><?xml version="1.0" encoding="UTF-8" standalone="yes"?>
<Relationships xmlns="http://schemas.openxmlformats.org/package/2006/relationships"><Relationship Id="rId3" Type="http://schemas.openxmlformats.org/officeDocument/2006/relationships/hyperlink" Target="mailto:lin578@purdue.edu"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em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2.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Subtitle 10">
            <a:extLst>
              <a:ext uri="{FF2B5EF4-FFF2-40B4-BE49-F238E27FC236}">
                <a16:creationId xmlns:a16="http://schemas.microsoft.com/office/drawing/2014/main" id="{9630474F-8249-0AAE-073A-E60B28F45161}"/>
              </a:ext>
            </a:extLst>
          </p:cNvPr>
          <p:cNvSpPr>
            <a:spLocks noGrp="1"/>
          </p:cNvSpPr>
          <p:nvPr>
            <p:ph type="subTitle" idx="1"/>
          </p:nvPr>
        </p:nvSpPr>
        <p:spPr>
          <a:xfrm>
            <a:off x="1698489" y="2504129"/>
            <a:ext cx="8795019" cy="3176581"/>
          </a:xfrm>
        </p:spPr>
        <p:txBody>
          <a:bodyPr/>
          <a:lstStyle/>
          <a:p>
            <a:pPr eaLnBrk="1" fontAlgn="auto" hangingPunct="1">
              <a:spcBef>
                <a:spcPct val="0"/>
              </a:spcBef>
              <a:spcAft>
                <a:spcPts val="0"/>
              </a:spcAft>
              <a:defRPr/>
            </a:pPr>
            <a:r>
              <a:rPr lang="en-US" dirty="0">
                <a:solidFill>
                  <a:schemeClr val="bg1"/>
                </a:solidFill>
              </a:rPr>
              <a:t>Peide (Peter) Ye</a:t>
            </a:r>
            <a:endParaRPr lang="en-US" kern="1200" dirty="0">
              <a:solidFill>
                <a:schemeClr val="bg1"/>
              </a:solidFill>
            </a:endParaRPr>
          </a:p>
          <a:p>
            <a:pPr eaLnBrk="1" fontAlgn="auto" hangingPunct="1">
              <a:spcBef>
                <a:spcPct val="0"/>
              </a:spcBef>
              <a:spcAft>
                <a:spcPts val="0"/>
              </a:spcAft>
              <a:defRPr/>
            </a:pPr>
            <a:r>
              <a:rPr lang="en-US" dirty="0">
                <a:solidFill>
                  <a:schemeClr val="bg1"/>
                </a:solidFill>
              </a:rPr>
              <a:t>Richard J. and Mary Jo Schwartz </a:t>
            </a:r>
            <a:r>
              <a:rPr lang="en-US" kern="1200" dirty="0">
                <a:solidFill>
                  <a:schemeClr val="bg1"/>
                </a:solidFill>
              </a:rPr>
              <a:t>Professor</a:t>
            </a:r>
          </a:p>
          <a:p>
            <a:pPr eaLnBrk="1" fontAlgn="auto" hangingPunct="1">
              <a:spcBef>
                <a:spcPct val="0"/>
              </a:spcBef>
              <a:spcAft>
                <a:spcPts val="0"/>
              </a:spcAft>
              <a:defRPr/>
            </a:pPr>
            <a:r>
              <a:rPr lang="en-US" kern="1200" dirty="0">
                <a:solidFill>
                  <a:schemeClr val="bg1"/>
                </a:solidFill>
              </a:rPr>
              <a:t>Elmore Family School of Electrical and Computer Engineering, Purdue University</a:t>
            </a:r>
          </a:p>
          <a:p>
            <a:pPr eaLnBrk="1" fontAlgn="auto" hangingPunct="1">
              <a:spcBef>
                <a:spcPct val="0"/>
              </a:spcBef>
              <a:spcAft>
                <a:spcPts val="0"/>
              </a:spcAft>
              <a:defRPr/>
            </a:pPr>
            <a:br>
              <a:rPr lang="en-US" kern="1200" dirty="0"/>
            </a:br>
            <a:r>
              <a:rPr lang="en-US" u="sng" dirty="0">
                <a:solidFill>
                  <a:srgbClr val="CFB991"/>
                </a:solidFill>
              </a:rPr>
              <a:t>yep</a:t>
            </a:r>
            <a:r>
              <a:rPr lang="en-US" u="sng" kern="1200" dirty="0">
                <a:solidFill>
                  <a:srgbClr val="CFB991"/>
                </a:solidFill>
                <a:hlinkClick r:id="rId3">
                  <a:extLst>
                    <a:ext uri="{A12FA001-AC4F-418D-AE19-62706E023703}">
                      <ahyp:hlinkClr xmlns:ahyp="http://schemas.microsoft.com/office/drawing/2018/hyperlinkcolor" val="tx"/>
                    </a:ext>
                  </a:extLst>
                </a:hlinkClick>
              </a:rPr>
              <a:t>@purdue.edu</a:t>
            </a:r>
            <a:r>
              <a:rPr lang="en-US" u="sng" kern="1200" dirty="0">
                <a:solidFill>
                  <a:srgbClr val="CFB991"/>
                </a:solidFill>
              </a:rPr>
              <a:t> </a:t>
            </a:r>
          </a:p>
        </p:txBody>
      </p:sp>
      <p:sp>
        <p:nvSpPr>
          <p:cNvPr id="5" name="Title 9">
            <a:extLst>
              <a:ext uri="{FF2B5EF4-FFF2-40B4-BE49-F238E27FC236}">
                <a16:creationId xmlns:a16="http://schemas.microsoft.com/office/drawing/2014/main" id="{044023D6-396C-44EF-7BA9-1581B384884E}"/>
              </a:ext>
            </a:extLst>
          </p:cNvPr>
          <p:cNvSpPr txBox="1">
            <a:spLocks/>
          </p:cNvSpPr>
          <p:nvPr/>
        </p:nvSpPr>
        <p:spPr bwMode="auto">
          <a:xfrm>
            <a:off x="2063476" y="855866"/>
            <a:ext cx="8026645"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400" b="1">
                <a:solidFill>
                  <a:srgbClr val="DCDCDC"/>
                </a:solidFill>
                <a:latin typeface="+mj-lt"/>
                <a:ea typeface="ＭＳ Ｐゴシック" charset="-128"/>
                <a:cs typeface="ＭＳ Ｐゴシック" charset="-128"/>
              </a:defRPr>
            </a:lvl1pPr>
            <a:lvl2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2pPr>
            <a:lvl3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3pPr>
            <a:lvl4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4pPr>
            <a:lvl5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5pPr>
            <a:lvl6pPr marL="457200" algn="r" rtl="0" eaLnBrk="1" fontAlgn="base" hangingPunct="1">
              <a:spcBef>
                <a:spcPct val="0"/>
              </a:spcBef>
              <a:spcAft>
                <a:spcPct val="0"/>
              </a:spcAft>
              <a:defRPr sz="2400" b="1">
                <a:solidFill>
                  <a:srgbClr val="DCDCDC"/>
                </a:solidFill>
                <a:latin typeface="Trebuchet MS" charset="0"/>
              </a:defRPr>
            </a:lvl6pPr>
            <a:lvl7pPr marL="914400" algn="r" rtl="0" eaLnBrk="1" fontAlgn="base" hangingPunct="1">
              <a:spcBef>
                <a:spcPct val="0"/>
              </a:spcBef>
              <a:spcAft>
                <a:spcPct val="0"/>
              </a:spcAft>
              <a:defRPr sz="2400" b="1">
                <a:solidFill>
                  <a:srgbClr val="DCDCDC"/>
                </a:solidFill>
                <a:latin typeface="Trebuchet MS" charset="0"/>
              </a:defRPr>
            </a:lvl7pPr>
            <a:lvl8pPr marL="1371600" algn="r" rtl="0" eaLnBrk="1" fontAlgn="base" hangingPunct="1">
              <a:spcBef>
                <a:spcPct val="0"/>
              </a:spcBef>
              <a:spcAft>
                <a:spcPct val="0"/>
              </a:spcAft>
              <a:defRPr sz="2400" b="1">
                <a:solidFill>
                  <a:srgbClr val="DCDCDC"/>
                </a:solidFill>
                <a:latin typeface="Trebuchet MS" charset="0"/>
              </a:defRPr>
            </a:lvl8pPr>
            <a:lvl9pPr marL="1828800" algn="r" rtl="0" eaLnBrk="1" fontAlgn="base" hangingPunct="1">
              <a:spcBef>
                <a:spcPct val="0"/>
              </a:spcBef>
              <a:spcAft>
                <a:spcPct val="0"/>
              </a:spcAft>
              <a:defRPr sz="2400" b="1">
                <a:solidFill>
                  <a:srgbClr val="DCDCDC"/>
                </a:solidFill>
                <a:latin typeface="Trebuchet MS" charset="0"/>
              </a:defRPr>
            </a:lvl9pPr>
          </a:lstStyle>
          <a:p>
            <a:r>
              <a:rPr lang="en-US" altLang="en-US" sz="3600" kern="0" dirty="0">
                <a:solidFill>
                  <a:srgbClr val="CFB991"/>
                </a:solidFill>
                <a:ea typeface="ＭＳ Ｐゴシック" panose="020B0600070205080204" pitchFamily="34" charset="-128"/>
              </a:rPr>
              <a:t>ECE 606: Solid State Devices I </a:t>
            </a:r>
          </a:p>
          <a:p>
            <a:r>
              <a:rPr lang="en-US" altLang="en-US" sz="3600" kern="0" dirty="0">
                <a:solidFill>
                  <a:srgbClr val="CFB991"/>
                </a:solidFill>
                <a:ea typeface="ＭＳ Ｐゴシック" panose="020B0600070205080204" pitchFamily="34" charset="-128"/>
              </a:rPr>
              <a:t>Fall 2026</a:t>
            </a:r>
          </a:p>
        </p:txBody>
      </p:sp>
      <p:sp>
        <p:nvSpPr>
          <p:cNvPr id="6" name="Subtitle 10">
            <a:extLst>
              <a:ext uri="{FF2B5EF4-FFF2-40B4-BE49-F238E27FC236}">
                <a16:creationId xmlns:a16="http://schemas.microsoft.com/office/drawing/2014/main" id="{388C4DEE-D437-CE18-121D-F8A90C084880}"/>
              </a:ext>
            </a:extLst>
          </p:cNvPr>
          <p:cNvSpPr txBox="1">
            <a:spLocks/>
          </p:cNvSpPr>
          <p:nvPr/>
        </p:nvSpPr>
        <p:spPr bwMode="auto">
          <a:xfrm>
            <a:off x="10243740" y="6298420"/>
            <a:ext cx="2112275" cy="54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Tx/>
              <a:buNone/>
              <a:defRPr sz="2000">
                <a:solidFill>
                  <a:schemeClr val="bg1"/>
                </a:solidFill>
                <a:latin typeface="+mn-lt"/>
                <a:ea typeface="ＭＳ Ｐゴシック" charset="-128"/>
                <a:cs typeface="ＭＳ Ｐゴシック" charset="-128"/>
              </a:defRPr>
            </a:lvl1pPr>
            <a:lvl2pPr marL="454025" indent="-169863" algn="l" rtl="0" eaLnBrk="0" fontAlgn="base" hangingPunct="0">
              <a:spcBef>
                <a:spcPct val="20000"/>
              </a:spcBef>
              <a:spcAft>
                <a:spcPct val="0"/>
              </a:spcAft>
              <a:buFont typeface="Arial" panose="020B0604020202020204" pitchFamily="34" charset="0"/>
              <a:buChar char="»"/>
              <a:defRPr>
                <a:solidFill>
                  <a:schemeClr val="tx1"/>
                </a:solidFill>
                <a:latin typeface="+mn-lt"/>
                <a:ea typeface="ＭＳ Ｐゴシック" charset="-128"/>
                <a:cs typeface="ＭＳ Ｐゴシック"/>
              </a:defRPr>
            </a:lvl2pPr>
            <a:lvl3pPr marL="804863" indent="-236538" algn="l" rtl="0" eaLnBrk="0" fontAlgn="base" hangingPunct="0">
              <a:spcBef>
                <a:spcPct val="20000"/>
              </a:spcBef>
              <a:spcAft>
                <a:spcPct val="0"/>
              </a:spcAft>
              <a:buFont typeface="Wingdings" pitchFamily="2" charset="2"/>
              <a:buChar char="ü"/>
              <a:defRPr sz="1600">
                <a:solidFill>
                  <a:schemeClr val="tx1"/>
                </a:solidFill>
                <a:latin typeface="+mn-lt"/>
                <a:ea typeface="ＭＳ Ｐゴシック" charset="-128"/>
                <a:cs typeface="ＭＳ Ｐゴシック"/>
              </a:defRPr>
            </a:lvl3pPr>
            <a:lvl4pPr marL="1089025" indent="-169863" algn="l" rtl="0" eaLnBrk="0" fontAlgn="base" hangingPunct="0">
              <a:spcBef>
                <a:spcPct val="20000"/>
              </a:spcBef>
              <a:spcAft>
                <a:spcPct val="0"/>
              </a:spcAft>
              <a:buChar char="–"/>
              <a:defRPr sz="1600">
                <a:solidFill>
                  <a:schemeClr val="tx1"/>
                </a:solidFill>
                <a:latin typeface="+mn-lt"/>
                <a:ea typeface="ＭＳ Ｐゴシック" charset="-128"/>
                <a:cs typeface="ＭＳ Ｐゴシック"/>
              </a:defRPr>
            </a:lvl4pPr>
            <a:lvl5pPr marL="1373188" indent="-169863" algn="l" rtl="0" eaLnBrk="0" fontAlgn="base" hangingPunct="0">
              <a:spcBef>
                <a:spcPct val="20000"/>
              </a:spcBef>
              <a:spcAft>
                <a:spcPct val="0"/>
              </a:spcAft>
              <a:buFont typeface="Wingdings 3" pitchFamily="2" charset="2"/>
              <a:buChar char="´"/>
              <a:defRPr sz="1400">
                <a:solidFill>
                  <a:schemeClr val="tx1"/>
                </a:solidFill>
                <a:latin typeface="+mn-lt"/>
                <a:ea typeface="ＭＳ Ｐゴシック" charset="-128"/>
                <a:cs typeface="ＭＳ Ｐゴシック"/>
              </a:defRPr>
            </a:lvl5pPr>
            <a:lvl6pPr marL="1830388" indent="-169863" algn="l" rtl="0" eaLnBrk="1" fontAlgn="base" hangingPunct="1">
              <a:spcBef>
                <a:spcPct val="20000"/>
              </a:spcBef>
              <a:spcAft>
                <a:spcPct val="0"/>
              </a:spcAft>
              <a:buFont typeface="Wingdings 3" charset="2"/>
              <a:buChar char="´"/>
              <a:defRPr sz="1400">
                <a:solidFill>
                  <a:schemeClr val="tx1"/>
                </a:solidFill>
                <a:latin typeface="+mn-lt"/>
                <a:ea typeface="ＭＳ Ｐゴシック" charset="-128"/>
              </a:defRPr>
            </a:lvl6pPr>
            <a:lvl7pPr marL="2287588" indent="-169863" algn="l" rtl="0" eaLnBrk="1" fontAlgn="base" hangingPunct="1">
              <a:spcBef>
                <a:spcPct val="20000"/>
              </a:spcBef>
              <a:spcAft>
                <a:spcPct val="0"/>
              </a:spcAft>
              <a:buFont typeface="Wingdings 3" charset="2"/>
              <a:buChar char="´"/>
              <a:defRPr sz="1400">
                <a:solidFill>
                  <a:schemeClr val="tx1"/>
                </a:solidFill>
                <a:latin typeface="+mn-lt"/>
                <a:ea typeface="ＭＳ Ｐゴシック" charset="-128"/>
              </a:defRPr>
            </a:lvl7pPr>
            <a:lvl8pPr marL="2744788" indent="-169863" algn="l" rtl="0" eaLnBrk="1" fontAlgn="base" hangingPunct="1">
              <a:spcBef>
                <a:spcPct val="20000"/>
              </a:spcBef>
              <a:spcAft>
                <a:spcPct val="0"/>
              </a:spcAft>
              <a:buFont typeface="Wingdings 3" charset="2"/>
              <a:buChar char="´"/>
              <a:defRPr sz="1400">
                <a:solidFill>
                  <a:schemeClr val="tx1"/>
                </a:solidFill>
                <a:latin typeface="+mn-lt"/>
                <a:ea typeface="ＭＳ Ｐゴシック" charset="-128"/>
              </a:defRPr>
            </a:lvl8pPr>
            <a:lvl9pPr marL="3201988" indent="-169863" algn="l" rtl="0" eaLnBrk="1" fontAlgn="base" hangingPunct="1">
              <a:spcBef>
                <a:spcPct val="20000"/>
              </a:spcBef>
              <a:spcAft>
                <a:spcPct val="0"/>
              </a:spcAft>
              <a:buFont typeface="Wingdings 3" charset="2"/>
              <a:buChar char="´"/>
              <a:defRPr sz="1400">
                <a:solidFill>
                  <a:schemeClr val="tx1"/>
                </a:solidFill>
                <a:latin typeface="+mn-lt"/>
                <a:ea typeface="ＭＳ Ｐゴシック" charset="-128"/>
              </a:defRPr>
            </a:lvl9pPr>
          </a:lstStyle>
          <a:p>
            <a:pPr eaLnBrk="1" fontAlgn="auto" hangingPunct="1">
              <a:spcBef>
                <a:spcPct val="0"/>
              </a:spcBef>
              <a:spcAft>
                <a:spcPts val="0"/>
              </a:spcAft>
              <a:defRPr/>
            </a:pPr>
            <a:r>
              <a:rPr lang="en-US" dirty="0">
                <a:solidFill>
                  <a:srgbClr val="CFB991"/>
                </a:solidFill>
              </a:rPr>
              <a:t>8</a:t>
            </a:r>
            <a:r>
              <a:rPr lang="en-US" kern="1200" dirty="0">
                <a:solidFill>
                  <a:srgbClr val="CFB991"/>
                </a:solidFill>
              </a:rPr>
              <a:t>/12/2026</a:t>
            </a:r>
          </a:p>
        </p:txBody>
      </p:sp>
      <p:pic>
        <p:nvPicPr>
          <p:cNvPr id="10" name="Picture 9" descr="A white text on a black background&#10;&#10;AI-generated content may be incorrect.">
            <a:extLst>
              <a:ext uri="{FF2B5EF4-FFF2-40B4-BE49-F238E27FC236}">
                <a16:creationId xmlns:a16="http://schemas.microsoft.com/office/drawing/2014/main" id="{16367B86-D382-287D-6079-C0ABB0C4C597}"/>
              </a:ext>
            </a:extLst>
          </p:cNvPr>
          <p:cNvPicPr>
            <a:picLocks noChangeAspect="1"/>
          </p:cNvPicPr>
          <p:nvPr/>
        </p:nvPicPr>
        <p:blipFill>
          <a:blip r:embed="rId4"/>
          <a:stretch>
            <a:fillRect/>
          </a:stretch>
        </p:blipFill>
        <p:spPr>
          <a:xfrm>
            <a:off x="1469273" y="6046230"/>
            <a:ext cx="2817806" cy="504380"/>
          </a:xfrm>
          <a:prstGeom prst="rect">
            <a:avLst/>
          </a:prstGeom>
        </p:spPr>
      </p:pic>
      <p:sp>
        <p:nvSpPr>
          <p:cNvPr id="11" name="Subtitle 10">
            <a:extLst>
              <a:ext uri="{FF2B5EF4-FFF2-40B4-BE49-F238E27FC236}">
                <a16:creationId xmlns:a16="http://schemas.microsoft.com/office/drawing/2014/main" id="{3E674F49-ECD8-7038-6CEF-E126256AA497}"/>
              </a:ext>
            </a:extLst>
          </p:cNvPr>
          <p:cNvSpPr txBox="1">
            <a:spLocks/>
          </p:cNvSpPr>
          <p:nvPr/>
        </p:nvSpPr>
        <p:spPr>
          <a:xfrm>
            <a:off x="4687096" y="6002134"/>
            <a:ext cx="2817807" cy="70023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ct val="0"/>
              </a:spcBef>
              <a:defRPr/>
            </a:pPr>
            <a:r>
              <a:rPr lang="en-US" sz="1600" dirty="0">
                <a:solidFill>
                  <a:schemeClr val="bg1"/>
                </a:solidFill>
              </a:rPr>
              <a:t>Elmore School of Electrical and Computer Engineering</a:t>
            </a:r>
            <a:endParaRPr lang="en-US" sz="1600" dirty="0">
              <a:solidFill>
                <a:srgbClr val="CFB991"/>
              </a:solidFill>
            </a:endParaRPr>
          </a:p>
        </p:txBody>
      </p:sp>
      <p:cxnSp>
        <p:nvCxnSpPr>
          <p:cNvPr id="13" name="Straight Connector 12">
            <a:extLst>
              <a:ext uri="{FF2B5EF4-FFF2-40B4-BE49-F238E27FC236}">
                <a16:creationId xmlns:a16="http://schemas.microsoft.com/office/drawing/2014/main" id="{521098E8-310A-E992-7A20-9109252336F9}"/>
              </a:ext>
            </a:extLst>
          </p:cNvPr>
          <p:cNvCxnSpPr/>
          <p:nvPr/>
        </p:nvCxnSpPr>
        <p:spPr>
          <a:xfrm>
            <a:off x="4585447" y="6002134"/>
            <a:ext cx="0" cy="5705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26404BFC-5F97-3D3A-786C-12D027453C45}"/>
              </a:ext>
            </a:extLst>
          </p:cNvPr>
          <p:cNvSpPr txBox="1"/>
          <p:nvPr/>
        </p:nvSpPr>
        <p:spPr>
          <a:xfrm>
            <a:off x="3614738" y="4855964"/>
            <a:ext cx="5186362" cy="369332"/>
          </a:xfrm>
          <a:prstGeom prst="rect">
            <a:avLst/>
          </a:prstGeom>
          <a:solidFill>
            <a:schemeClr val="bg1"/>
          </a:solidFill>
        </p:spPr>
        <p:txBody>
          <a:bodyPr wrap="square">
            <a:spAutoFit/>
          </a:bodyPr>
          <a:lstStyle/>
          <a:p>
            <a:r>
              <a:rPr lang="en-US" dirty="0"/>
              <a:t>https://engineering.purdue.edu/~yep/courses.htm</a:t>
            </a:r>
          </a:p>
        </p:txBody>
      </p:sp>
    </p:spTree>
    <p:extLst>
      <p:ext uri="{BB962C8B-B14F-4D97-AF65-F5344CB8AC3E}">
        <p14:creationId xmlns:p14="http://schemas.microsoft.com/office/powerpoint/2010/main" val="2237423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260CC-F41C-AC0E-1269-E642B77A51BA}"/>
            </a:ext>
          </a:extLst>
        </p:cNvPr>
        <p:cNvGrpSpPr/>
        <p:nvPr/>
      </p:nvGrpSpPr>
      <p:grpSpPr>
        <a:xfrm>
          <a:off x="0" y="0"/>
          <a:ext cx="0" cy="0"/>
          <a:chOff x="0" y="0"/>
          <a:chExt cx="0" cy="0"/>
        </a:xfrm>
      </p:grpSpPr>
      <p:pic>
        <p:nvPicPr>
          <p:cNvPr id="3" name="Picture 2" descr="A black background with a black square&#10;&#10;AI-generated content may be incorrect.">
            <a:extLst>
              <a:ext uri="{FF2B5EF4-FFF2-40B4-BE49-F238E27FC236}">
                <a16:creationId xmlns:a16="http://schemas.microsoft.com/office/drawing/2014/main" id="{729DC3A1-EAE8-255C-9475-3F904F912E96}"/>
              </a:ext>
            </a:extLst>
          </p:cNvPr>
          <p:cNvPicPr>
            <a:picLocks noChangeAspect="1"/>
          </p:cNvPicPr>
          <p:nvPr/>
        </p:nvPicPr>
        <p:blipFill>
          <a:blip r:embed="rId2"/>
          <a:stretch>
            <a:fillRect/>
          </a:stretch>
        </p:blipFill>
        <p:spPr>
          <a:xfrm>
            <a:off x="121556" y="6492875"/>
            <a:ext cx="1857381" cy="332467"/>
          </a:xfrm>
          <a:prstGeom prst="rect">
            <a:avLst/>
          </a:prstGeom>
        </p:spPr>
      </p:pic>
      <p:sp>
        <p:nvSpPr>
          <p:cNvPr id="4" name="Slide Number Placeholder 3">
            <a:extLst>
              <a:ext uri="{FF2B5EF4-FFF2-40B4-BE49-F238E27FC236}">
                <a16:creationId xmlns:a16="http://schemas.microsoft.com/office/drawing/2014/main" id="{20FEC10C-665E-70A5-F6B1-8FA3D33252B9}"/>
              </a:ext>
            </a:extLst>
          </p:cNvPr>
          <p:cNvSpPr>
            <a:spLocks noGrp="1"/>
          </p:cNvSpPr>
          <p:nvPr>
            <p:ph type="sldNum" sz="quarter" idx="12"/>
          </p:nvPr>
        </p:nvSpPr>
        <p:spPr>
          <a:xfrm>
            <a:off x="11461376" y="6492875"/>
            <a:ext cx="730624" cy="365125"/>
          </a:xfrm>
        </p:spPr>
        <p:txBody>
          <a:bodyPr/>
          <a:lstStyle/>
          <a:p>
            <a:pPr algn="ctr"/>
            <a:fld id="{5193711E-E5F5-CA4A-B778-2C744B852945}" type="slidenum">
              <a:rPr lang="en-US" smtClean="0"/>
              <a:pPr algn="ctr"/>
              <a:t>9</a:t>
            </a:fld>
            <a:endParaRPr lang="en-US"/>
          </a:p>
        </p:txBody>
      </p:sp>
      <p:sp>
        <p:nvSpPr>
          <p:cNvPr id="2" name="TextBox 1">
            <a:extLst>
              <a:ext uri="{FF2B5EF4-FFF2-40B4-BE49-F238E27FC236}">
                <a16:creationId xmlns:a16="http://schemas.microsoft.com/office/drawing/2014/main" id="{73566FE4-699C-3C7C-D3A0-08FB1235F8DF}"/>
              </a:ext>
            </a:extLst>
          </p:cNvPr>
          <p:cNvSpPr txBox="1"/>
          <p:nvPr/>
        </p:nvSpPr>
        <p:spPr>
          <a:xfrm>
            <a:off x="-378279" y="-16946"/>
            <a:ext cx="12948557" cy="677108"/>
          </a:xfrm>
          <a:prstGeom prst="rect">
            <a:avLst/>
          </a:prstGeom>
          <a:noFill/>
        </p:spPr>
        <p:txBody>
          <a:bodyPr wrap="square" rtlCol="0">
            <a:spAutoFit/>
          </a:bodyPr>
          <a:lstStyle/>
          <a:p>
            <a:pPr algn="ctr"/>
            <a:r>
              <a:rPr lang="en-US" sz="3750" b="1" cap="small" dirty="0"/>
              <a:t>Course Structure Rationale</a:t>
            </a:r>
          </a:p>
        </p:txBody>
      </p:sp>
      <p:sp>
        <p:nvSpPr>
          <p:cNvPr id="29" name="Rectangle 28">
            <a:extLst>
              <a:ext uri="{FF2B5EF4-FFF2-40B4-BE49-F238E27FC236}">
                <a16:creationId xmlns:a16="http://schemas.microsoft.com/office/drawing/2014/main" id="{A7E43F34-7208-FD30-489E-4822BDB132E1}"/>
              </a:ext>
            </a:extLst>
          </p:cNvPr>
          <p:cNvSpPr/>
          <p:nvPr/>
        </p:nvSpPr>
        <p:spPr>
          <a:xfrm>
            <a:off x="4980214" y="660162"/>
            <a:ext cx="7086600" cy="2069794"/>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53A2BB8-CC91-0349-C8D4-7FFF7B5F5CFA}"/>
              </a:ext>
            </a:extLst>
          </p:cNvPr>
          <p:cNvSpPr>
            <a:spLocks noChangeArrowheads="1"/>
          </p:cNvSpPr>
          <p:nvPr/>
        </p:nvSpPr>
        <p:spPr bwMode="auto">
          <a:xfrm>
            <a:off x="2917825" y="1536765"/>
            <a:ext cx="2819400" cy="342900"/>
          </a:xfrm>
          <a:prstGeom prst="rect">
            <a:avLst/>
          </a:prstGeom>
          <a:solidFill>
            <a:srgbClr val="CCFF99"/>
          </a:solidFill>
          <a:ln w="9525">
            <a:solidFill>
              <a:schemeClr val="tx1"/>
            </a:solidFill>
            <a:miter lim="800000"/>
            <a:headEnd/>
            <a:tailEnd/>
          </a:ln>
          <a:effectLst/>
          <a:scene3d>
            <a:camera prst="orthographicFront"/>
            <a:lightRig rig="threePt" dir="t"/>
          </a:scene3d>
          <a:sp3d>
            <a:bevelT/>
          </a:sp3d>
        </p:spPr>
        <p:txBody>
          <a:bodyPr wrap="none" anchor="ctr"/>
          <a:lstStyle/>
          <a:p>
            <a:pPr algn="ctr" eaLnBrk="0" hangingPunct="0">
              <a:defRPr/>
            </a:pPr>
            <a:endParaRPr lang="en-US">
              <a:ea typeface="+mn-ea"/>
            </a:endParaRPr>
          </a:p>
        </p:txBody>
      </p:sp>
      <p:sp>
        <p:nvSpPr>
          <p:cNvPr id="6" name="Freeform 6">
            <a:extLst>
              <a:ext uri="{FF2B5EF4-FFF2-40B4-BE49-F238E27FC236}">
                <a16:creationId xmlns:a16="http://schemas.microsoft.com/office/drawing/2014/main" id="{FF108C3F-0343-3412-0FB6-5F67704551C5}"/>
              </a:ext>
            </a:extLst>
          </p:cNvPr>
          <p:cNvSpPr>
            <a:spLocks/>
          </p:cNvSpPr>
          <p:nvPr/>
        </p:nvSpPr>
        <p:spPr bwMode="auto">
          <a:xfrm>
            <a:off x="2689225" y="1891645"/>
            <a:ext cx="1524000" cy="609600"/>
          </a:xfrm>
          <a:custGeom>
            <a:avLst/>
            <a:gdLst>
              <a:gd name="T0" fmla="*/ 0 w 1008"/>
              <a:gd name="T1" fmla="*/ 0 h 576"/>
              <a:gd name="T2" fmla="*/ 0 w 1008"/>
              <a:gd name="T3" fmla="*/ 2147483647 h 576"/>
              <a:gd name="T4" fmla="*/ 2147483647 w 1008"/>
              <a:gd name="T5" fmla="*/ 2147483647 h 576"/>
              <a:gd name="T6" fmla="*/ 0 60000 65536"/>
              <a:gd name="T7" fmla="*/ 0 60000 65536"/>
              <a:gd name="T8" fmla="*/ 0 60000 65536"/>
              <a:gd name="T9" fmla="*/ 0 w 1008"/>
              <a:gd name="T10" fmla="*/ 0 h 576"/>
              <a:gd name="T11" fmla="*/ 1008 w 1008"/>
              <a:gd name="T12" fmla="*/ 576 h 576"/>
            </a:gdLst>
            <a:ahLst/>
            <a:cxnLst>
              <a:cxn ang="T6">
                <a:pos x="T0" y="T1"/>
              </a:cxn>
              <a:cxn ang="T7">
                <a:pos x="T2" y="T3"/>
              </a:cxn>
              <a:cxn ang="T8">
                <a:pos x="T4" y="T5"/>
              </a:cxn>
            </a:cxnLst>
            <a:rect l="T9" t="T10" r="T11" b="T12"/>
            <a:pathLst>
              <a:path w="1008" h="576">
                <a:moveTo>
                  <a:pt x="0" y="0"/>
                </a:moveTo>
                <a:lnTo>
                  <a:pt x="0" y="576"/>
                </a:lnTo>
                <a:lnTo>
                  <a:pt x="1008" y="576"/>
                </a:ln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 name="Freeform 7">
            <a:extLst>
              <a:ext uri="{FF2B5EF4-FFF2-40B4-BE49-F238E27FC236}">
                <a16:creationId xmlns:a16="http://schemas.microsoft.com/office/drawing/2014/main" id="{5183AF3C-F2F9-D91F-7A4D-4A4C69C43C73}"/>
              </a:ext>
            </a:extLst>
          </p:cNvPr>
          <p:cNvSpPr>
            <a:spLocks/>
          </p:cNvSpPr>
          <p:nvPr/>
        </p:nvSpPr>
        <p:spPr bwMode="auto">
          <a:xfrm>
            <a:off x="4365625" y="1968150"/>
            <a:ext cx="1600200" cy="541338"/>
          </a:xfrm>
          <a:custGeom>
            <a:avLst/>
            <a:gdLst>
              <a:gd name="T0" fmla="*/ 2147483647 w 1008"/>
              <a:gd name="T1" fmla="*/ 0 h 528"/>
              <a:gd name="T2" fmla="*/ 2147483647 w 1008"/>
              <a:gd name="T3" fmla="*/ 2147483647 h 528"/>
              <a:gd name="T4" fmla="*/ 0 w 1008"/>
              <a:gd name="T5" fmla="*/ 2147483647 h 528"/>
              <a:gd name="T6" fmla="*/ 0 60000 65536"/>
              <a:gd name="T7" fmla="*/ 0 60000 65536"/>
              <a:gd name="T8" fmla="*/ 0 60000 65536"/>
              <a:gd name="T9" fmla="*/ 0 w 1008"/>
              <a:gd name="T10" fmla="*/ 0 h 528"/>
              <a:gd name="T11" fmla="*/ 1008 w 1008"/>
              <a:gd name="T12" fmla="*/ 528 h 528"/>
            </a:gdLst>
            <a:ahLst/>
            <a:cxnLst>
              <a:cxn ang="T6">
                <a:pos x="T0" y="T1"/>
              </a:cxn>
              <a:cxn ang="T7">
                <a:pos x="T2" y="T3"/>
              </a:cxn>
              <a:cxn ang="T8">
                <a:pos x="T4" y="T5"/>
              </a:cxn>
            </a:cxnLst>
            <a:rect l="T9" t="T10" r="T11" b="T12"/>
            <a:pathLst>
              <a:path w="1008" h="528">
                <a:moveTo>
                  <a:pt x="1008" y="0"/>
                </a:moveTo>
                <a:lnTo>
                  <a:pt x="1008" y="528"/>
                </a:lnTo>
                <a:lnTo>
                  <a:pt x="0" y="528"/>
                </a:ln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 name="Line 8">
            <a:extLst>
              <a:ext uri="{FF2B5EF4-FFF2-40B4-BE49-F238E27FC236}">
                <a16:creationId xmlns:a16="http://schemas.microsoft.com/office/drawing/2014/main" id="{BCBF9ACB-D058-688B-4DBD-E927F6C8393F}"/>
              </a:ext>
            </a:extLst>
          </p:cNvPr>
          <p:cNvSpPr>
            <a:spLocks noChangeShapeType="1"/>
          </p:cNvSpPr>
          <p:nvPr/>
        </p:nvSpPr>
        <p:spPr bwMode="auto">
          <a:xfrm>
            <a:off x="4212567" y="2353914"/>
            <a:ext cx="1588" cy="33813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Line 9">
            <a:extLst>
              <a:ext uri="{FF2B5EF4-FFF2-40B4-BE49-F238E27FC236}">
                <a16:creationId xmlns:a16="http://schemas.microsoft.com/office/drawing/2014/main" id="{A1DDA0A0-37E4-B534-5184-F193E0C2D0E4}"/>
              </a:ext>
            </a:extLst>
          </p:cNvPr>
          <p:cNvSpPr>
            <a:spLocks noChangeShapeType="1"/>
          </p:cNvSpPr>
          <p:nvPr/>
        </p:nvSpPr>
        <p:spPr bwMode="auto">
          <a:xfrm>
            <a:off x="4344142" y="2176114"/>
            <a:ext cx="1588" cy="74453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Text Box 12">
            <a:extLst>
              <a:ext uri="{FF2B5EF4-FFF2-40B4-BE49-F238E27FC236}">
                <a16:creationId xmlns:a16="http://schemas.microsoft.com/office/drawing/2014/main" id="{ABDBFF3F-86D0-761D-01E0-4E07B6E119C6}"/>
              </a:ext>
            </a:extLst>
          </p:cNvPr>
          <p:cNvSpPr txBox="1">
            <a:spLocks noChangeArrowheads="1"/>
          </p:cNvSpPr>
          <p:nvPr/>
        </p:nvSpPr>
        <p:spPr bwMode="auto">
          <a:xfrm>
            <a:off x="4367775" y="2083671"/>
            <a:ext cx="3898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b="1">
                <a:latin typeface="+mn-lt"/>
              </a:rPr>
              <a:t>V</a:t>
            </a:r>
          </a:p>
        </p:txBody>
      </p:sp>
      <p:sp>
        <p:nvSpPr>
          <p:cNvPr id="11" name="Text Box 13">
            <a:extLst>
              <a:ext uri="{FF2B5EF4-FFF2-40B4-BE49-F238E27FC236}">
                <a16:creationId xmlns:a16="http://schemas.microsoft.com/office/drawing/2014/main" id="{E37FF99D-21B6-1227-2E98-4A7C1E112AE0}"/>
              </a:ext>
            </a:extLst>
          </p:cNvPr>
          <p:cNvSpPr txBox="1">
            <a:spLocks noChangeArrowheads="1"/>
          </p:cNvSpPr>
          <p:nvPr/>
        </p:nvSpPr>
        <p:spPr bwMode="auto">
          <a:xfrm>
            <a:off x="2101880" y="3106979"/>
            <a:ext cx="6680882" cy="1477328"/>
          </a:xfrm>
          <a:prstGeom prst="rect">
            <a:avLst/>
          </a:prstGeom>
          <a:solidFill>
            <a:schemeClr val="bg1"/>
          </a:solidFill>
          <a:ln w="57150">
            <a:solidFill>
              <a:srgbClr val="FF0000"/>
            </a:solidFill>
            <a:miter lim="800000"/>
            <a:headEnd/>
            <a:tailEnd/>
          </a:ln>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285750" indent="-285750" eaLnBrk="1" hangingPunct="1">
              <a:buFont typeface="Arial" panose="020B0604020202020204" pitchFamily="34" charset="0"/>
              <a:buChar char="•"/>
            </a:pPr>
            <a:r>
              <a:rPr lang="en-US" altLang="en-US" sz="1800" b="1" dirty="0"/>
              <a:t>Materials, composition, crystals</a:t>
            </a:r>
          </a:p>
          <a:p>
            <a:pPr marL="285750" indent="-285750" eaLnBrk="1" hangingPunct="1">
              <a:buFont typeface="Arial" panose="020B0604020202020204" pitchFamily="34" charset="0"/>
              <a:buChar char="•"/>
            </a:pPr>
            <a:r>
              <a:rPr lang="en-US" altLang="en-US" sz="1800" dirty="0"/>
              <a:t>Tabulated for </a:t>
            </a:r>
            <a:r>
              <a:rPr lang="ja-JP" altLang="en-US" sz="1800"/>
              <a:t>“</a:t>
            </a:r>
            <a:r>
              <a:rPr lang="en-US" altLang="ja-JP" sz="1800" dirty="0"/>
              <a:t>known</a:t>
            </a:r>
            <a:r>
              <a:rPr lang="ja-JP" altLang="en-US" sz="1800"/>
              <a:t>”</a:t>
            </a:r>
            <a:r>
              <a:rPr lang="en-US" altLang="ja-JP" sz="1800" dirty="0"/>
              <a:t> bulk materials</a:t>
            </a:r>
          </a:p>
          <a:p>
            <a:pPr marL="285750" indent="-285750" eaLnBrk="1" hangingPunct="1">
              <a:buFont typeface="Arial" panose="020B0604020202020204" pitchFamily="34" charset="0"/>
              <a:buChar char="•"/>
            </a:pPr>
            <a:r>
              <a:rPr lang="en-US" altLang="ja-JP" sz="1800" dirty="0"/>
              <a:t>At nm-scale properties change with geometry =&gt; theory</a:t>
            </a:r>
          </a:p>
          <a:p>
            <a:pPr marL="285750" indent="-285750" eaLnBrk="1" hangingPunct="1">
              <a:buFont typeface="Symbol" pitchFamily="2" charset="2"/>
              <a:buChar char="Þ"/>
            </a:pPr>
            <a:r>
              <a:rPr lang="en-US" altLang="en-US" sz="1800" b="1" dirty="0"/>
              <a:t>Quantum Mechanics + Equilibrium Statistical Mechanics</a:t>
            </a:r>
          </a:p>
          <a:p>
            <a:pPr marL="285750" indent="-285750" eaLnBrk="1" hangingPunct="1">
              <a:buFont typeface="Arial" panose="020B0604020202020204" pitchFamily="34" charset="0"/>
              <a:buChar char="•"/>
            </a:pPr>
            <a:r>
              <a:rPr lang="en-US" altLang="en-US" sz="1800" dirty="0"/>
              <a:t>Concepts of effective masses and occupation factors</a:t>
            </a:r>
            <a:endParaRPr lang="en-US" altLang="ja-JP" sz="1800" dirty="0"/>
          </a:p>
        </p:txBody>
      </p:sp>
      <p:sp>
        <p:nvSpPr>
          <p:cNvPr id="30" name="Text Box 21">
            <a:extLst>
              <a:ext uri="{FF2B5EF4-FFF2-40B4-BE49-F238E27FC236}">
                <a16:creationId xmlns:a16="http://schemas.microsoft.com/office/drawing/2014/main" id="{4B485180-F24A-EFE2-FA21-8BA212CFF072}"/>
              </a:ext>
            </a:extLst>
          </p:cNvPr>
          <p:cNvSpPr txBox="1">
            <a:spLocks noChangeArrowheads="1"/>
          </p:cNvSpPr>
          <p:nvPr/>
        </p:nvSpPr>
        <p:spPr bwMode="auto">
          <a:xfrm>
            <a:off x="2457792" y="4687165"/>
            <a:ext cx="7276416" cy="646331"/>
          </a:xfrm>
          <a:prstGeom prst="rect">
            <a:avLst/>
          </a:prstGeom>
          <a:noFill/>
          <a:ln w="5715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800" b="1" dirty="0"/>
              <a:t>Transport with scattering, non-equilibrium Statistical Mechanics </a:t>
            </a:r>
          </a:p>
          <a:p>
            <a:pPr marL="285750" indent="-285750" eaLnBrk="1" hangingPunct="1">
              <a:buFont typeface="Arial" panose="020B0604020202020204" pitchFamily="34" charset="0"/>
              <a:buChar char="•"/>
            </a:pPr>
            <a:r>
              <a:rPr lang="en-US" altLang="en-US" sz="1800" dirty="0"/>
              <a:t>Drift-diffusion equation with recombination-generation</a:t>
            </a:r>
          </a:p>
        </p:txBody>
      </p:sp>
      <p:pic>
        <p:nvPicPr>
          <p:cNvPr id="32" name="Picture 31" descr="A picture containing remote, dark, table, control&#10;&#10;Description automatically generated">
            <a:extLst>
              <a:ext uri="{FF2B5EF4-FFF2-40B4-BE49-F238E27FC236}">
                <a16:creationId xmlns:a16="http://schemas.microsoft.com/office/drawing/2014/main" id="{88B2CE53-BA9B-4D26-6654-E3E68F490A6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581797">
            <a:off x="2370243" y="1088112"/>
            <a:ext cx="3801090" cy="1385814"/>
          </a:xfrm>
          <a:prstGeom prst="rect">
            <a:avLst/>
          </a:prstGeom>
        </p:spPr>
      </p:pic>
      <p:sp>
        <p:nvSpPr>
          <p:cNvPr id="33" name="Rectangle 5">
            <a:extLst>
              <a:ext uri="{FF2B5EF4-FFF2-40B4-BE49-F238E27FC236}">
                <a16:creationId xmlns:a16="http://schemas.microsoft.com/office/drawing/2014/main" id="{BDEB6065-01F6-670A-1FC7-3A06C46662CF}"/>
              </a:ext>
            </a:extLst>
          </p:cNvPr>
          <p:cNvSpPr>
            <a:spLocks noChangeArrowheads="1"/>
          </p:cNvSpPr>
          <p:nvPr/>
        </p:nvSpPr>
        <p:spPr bwMode="auto">
          <a:xfrm>
            <a:off x="5641975" y="1282768"/>
            <a:ext cx="685800" cy="803275"/>
          </a:xfrm>
          <a:prstGeom prst="rect">
            <a:avLst/>
          </a:prstGeom>
          <a:solidFill>
            <a:schemeClr val="tx2">
              <a:lumMod val="20000"/>
              <a:lumOff val="80000"/>
            </a:schemeClr>
          </a:solidFill>
          <a:ln w="9525">
            <a:solidFill>
              <a:schemeClr val="tx1"/>
            </a:solidFill>
            <a:miter lim="800000"/>
            <a:headEnd/>
            <a:tailEnd/>
          </a:ln>
          <a:effectLst/>
          <a:scene3d>
            <a:camera prst="orthographicFront"/>
            <a:lightRig rig="threePt" dir="t"/>
          </a:scene3d>
          <a:sp3d>
            <a:bevelT w="114300" prst="artDeco"/>
          </a:sp3d>
        </p:spPr>
        <p:txBody>
          <a:bodyPr wrap="none" anchor="ctr"/>
          <a:lstStyle/>
          <a:p>
            <a:pPr algn="ctr" eaLnBrk="0" hangingPunct="0">
              <a:defRPr/>
            </a:pPr>
            <a:endParaRPr lang="en-US">
              <a:ea typeface="+mn-ea"/>
            </a:endParaRPr>
          </a:p>
        </p:txBody>
      </p:sp>
      <p:sp>
        <p:nvSpPr>
          <p:cNvPr id="34" name="Freeform 3">
            <a:extLst>
              <a:ext uri="{FF2B5EF4-FFF2-40B4-BE49-F238E27FC236}">
                <a16:creationId xmlns:a16="http://schemas.microsoft.com/office/drawing/2014/main" id="{3A7F93C6-FD8D-2AE8-06A9-CD4EF6284435}"/>
              </a:ext>
            </a:extLst>
          </p:cNvPr>
          <p:cNvSpPr>
            <a:spLocks/>
          </p:cNvSpPr>
          <p:nvPr/>
        </p:nvSpPr>
        <p:spPr bwMode="auto">
          <a:xfrm>
            <a:off x="2308225" y="1311340"/>
            <a:ext cx="609600" cy="762000"/>
          </a:xfrm>
          <a:custGeom>
            <a:avLst/>
            <a:gdLst/>
            <a:ahLst/>
            <a:cxnLst>
              <a:cxn ang="0">
                <a:pos x="0" y="0"/>
              </a:cxn>
              <a:cxn ang="0">
                <a:pos x="384" y="0"/>
              </a:cxn>
              <a:cxn ang="0">
                <a:pos x="384" y="588"/>
              </a:cxn>
              <a:cxn ang="0">
                <a:pos x="0" y="588"/>
              </a:cxn>
              <a:cxn ang="0">
                <a:pos x="0" y="0"/>
              </a:cxn>
            </a:cxnLst>
            <a:rect l="0" t="0" r="r" b="b"/>
            <a:pathLst>
              <a:path w="384" h="588">
                <a:moveTo>
                  <a:pt x="0" y="0"/>
                </a:moveTo>
                <a:cubicBezTo>
                  <a:pt x="128" y="0"/>
                  <a:pt x="256" y="0"/>
                  <a:pt x="384" y="0"/>
                </a:cubicBezTo>
                <a:lnTo>
                  <a:pt x="384" y="588"/>
                </a:lnTo>
                <a:lnTo>
                  <a:pt x="0" y="588"/>
                </a:lnTo>
                <a:lnTo>
                  <a:pt x="0" y="0"/>
                </a:lnTo>
                <a:close/>
              </a:path>
            </a:pathLst>
          </a:custGeom>
          <a:solidFill>
            <a:schemeClr val="tx2">
              <a:lumMod val="20000"/>
              <a:lumOff val="80000"/>
            </a:schemeClr>
          </a:solidFill>
          <a:ln w="9525">
            <a:solidFill>
              <a:schemeClr val="tx1"/>
            </a:solidFill>
            <a:round/>
            <a:headEnd/>
            <a:tailEnd/>
          </a:ln>
          <a:effectLst/>
          <a:scene3d>
            <a:camera prst="orthographicFront"/>
            <a:lightRig rig="threePt" dir="t"/>
          </a:scene3d>
          <a:sp3d>
            <a:bevelT w="114300" prst="artDeco"/>
          </a:sp3d>
        </p:spPr>
        <p:txBody>
          <a:bodyPr/>
          <a:lstStyle/>
          <a:p>
            <a:pPr algn="ctr" eaLnBrk="0" hangingPunct="0">
              <a:defRPr/>
            </a:pPr>
            <a:endParaRPr lang="en-US">
              <a:ea typeface="+mn-ea"/>
            </a:endParaRPr>
          </a:p>
        </p:txBody>
      </p:sp>
      <p:sp>
        <p:nvSpPr>
          <p:cNvPr id="35" name="Oval 26">
            <a:extLst>
              <a:ext uri="{FF2B5EF4-FFF2-40B4-BE49-F238E27FC236}">
                <a16:creationId xmlns:a16="http://schemas.microsoft.com/office/drawing/2014/main" id="{9AA3AA6E-9448-2F2B-3754-B69A078AA394}"/>
              </a:ext>
            </a:extLst>
          </p:cNvPr>
          <p:cNvSpPr>
            <a:spLocks noChangeArrowheads="1"/>
          </p:cNvSpPr>
          <p:nvPr/>
        </p:nvSpPr>
        <p:spPr bwMode="auto">
          <a:xfrm>
            <a:off x="3988595" y="1631490"/>
            <a:ext cx="136260" cy="136260"/>
          </a:xfrm>
          <a:prstGeom prst="ellipse">
            <a:avLst/>
          </a:prstGeom>
          <a:solidFill>
            <a:srgbClr val="FF0000"/>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2800"/>
          </a:p>
        </p:txBody>
      </p:sp>
      <p:sp>
        <p:nvSpPr>
          <p:cNvPr id="36" name="Line 27">
            <a:extLst>
              <a:ext uri="{FF2B5EF4-FFF2-40B4-BE49-F238E27FC236}">
                <a16:creationId xmlns:a16="http://schemas.microsoft.com/office/drawing/2014/main" id="{05692AED-DCA4-2FA6-E297-16B96F2209AD}"/>
              </a:ext>
            </a:extLst>
          </p:cNvPr>
          <p:cNvSpPr>
            <a:spLocks noChangeShapeType="1"/>
          </p:cNvSpPr>
          <p:nvPr/>
        </p:nvSpPr>
        <p:spPr bwMode="auto">
          <a:xfrm flipV="1">
            <a:off x="4191742" y="1699620"/>
            <a:ext cx="457200" cy="0"/>
          </a:xfrm>
          <a:prstGeom prst="line">
            <a:avLst/>
          </a:prstGeom>
          <a:noFill/>
          <a:ln w="57150">
            <a:solidFill>
              <a:srgbClr val="00B050"/>
            </a:solidFill>
            <a:round/>
            <a:headEnd/>
            <a:tailEnd type="triangle" w="med" len="med"/>
          </a:ln>
          <a:extLst>
            <a:ext uri="{909E8E84-426E-40DD-AFC4-6F175D3DCCD1}">
              <a14:hiddenFill xmlns:a14="http://schemas.microsoft.com/office/drawing/2010/main">
                <a:noFill/>
              </a14:hiddenFill>
            </a:ext>
          </a:extLst>
        </p:spPr>
        <p:txBody>
          <a:bodyPr/>
          <a:lstStyle/>
          <a:p>
            <a:endParaRPr lang="en-US" sz="2800"/>
          </a:p>
        </p:txBody>
      </p:sp>
      <p:sp>
        <p:nvSpPr>
          <p:cNvPr id="37" name="Line 10">
            <a:extLst>
              <a:ext uri="{FF2B5EF4-FFF2-40B4-BE49-F238E27FC236}">
                <a16:creationId xmlns:a16="http://schemas.microsoft.com/office/drawing/2014/main" id="{ACF5E81D-8FF4-EA12-D385-BC8377539F79}"/>
              </a:ext>
            </a:extLst>
          </p:cNvPr>
          <p:cNvSpPr>
            <a:spLocks noChangeShapeType="1"/>
          </p:cNvSpPr>
          <p:nvPr/>
        </p:nvSpPr>
        <p:spPr bwMode="auto">
          <a:xfrm>
            <a:off x="3906915" y="1270065"/>
            <a:ext cx="1066800" cy="0"/>
          </a:xfrm>
          <a:prstGeom prst="line">
            <a:avLst/>
          </a:prstGeom>
          <a:noFill/>
          <a:ln w="5715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n-US"/>
          </a:p>
        </p:txBody>
      </p:sp>
      <p:sp>
        <p:nvSpPr>
          <p:cNvPr id="38" name="Text Box 11">
            <a:extLst>
              <a:ext uri="{FF2B5EF4-FFF2-40B4-BE49-F238E27FC236}">
                <a16:creationId xmlns:a16="http://schemas.microsoft.com/office/drawing/2014/main" id="{D7466D1D-7A90-2837-CE91-0990E38209FC}"/>
              </a:ext>
            </a:extLst>
          </p:cNvPr>
          <p:cNvSpPr txBox="1">
            <a:spLocks noChangeArrowheads="1"/>
          </p:cNvSpPr>
          <p:nvPr/>
        </p:nvSpPr>
        <p:spPr bwMode="auto">
          <a:xfrm>
            <a:off x="5131723" y="1006541"/>
            <a:ext cx="2696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b="1" dirty="0">
                <a:latin typeface="+mn-lt"/>
              </a:rPr>
              <a:t>I</a:t>
            </a:r>
          </a:p>
        </p:txBody>
      </p:sp>
      <p:sp>
        <p:nvSpPr>
          <p:cNvPr id="39" name="Text Box 21">
            <a:extLst>
              <a:ext uri="{FF2B5EF4-FFF2-40B4-BE49-F238E27FC236}">
                <a16:creationId xmlns:a16="http://schemas.microsoft.com/office/drawing/2014/main" id="{1682ED97-8204-B09A-F7FF-9783A711FD94}"/>
              </a:ext>
            </a:extLst>
          </p:cNvPr>
          <p:cNvSpPr txBox="1">
            <a:spLocks noChangeArrowheads="1"/>
          </p:cNvSpPr>
          <p:nvPr/>
        </p:nvSpPr>
        <p:spPr bwMode="auto">
          <a:xfrm>
            <a:off x="4989384" y="5456620"/>
            <a:ext cx="5096267" cy="646331"/>
          </a:xfrm>
          <a:prstGeom prst="rect">
            <a:avLst/>
          </a:prstGeom>
          <a:noFill/>
          <a:ln w="571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800" b="1" dirty="0"/>
              <a:t>Understanding transport in concrete devices</a:t>
            </a:r>
          </a:p>
          <a:p>
            <a:pPr marL="285750" indent="-285750" eaLnBrk="1" hangingPunct="1">
              <a:buFont typeface="Arial" panose="020B0604020202020204" pitchFamily="34" charset="0"/>
              <a:buChar char="•"/>
            </a:pPr>
            <a:r>
              <a:rPr lang="en-US" altLang="en-US" sz="1800" dirty="0"/>
              <a:t>Diodes, BJT/HBT, MOS</a:t>
            </a:r>
          </a:p>
        </p:txBody>
      </p:sp>
      <p:sp>
        <p:nvSpPr>
          <p:cNvPr id="40" name="TextBox 39">
            <a:extLst>
              <a:ext uri="{FF2B5EF4-FFF2-40B4-BE49-F238E27FC236}">
                <a16:creationId xmlns:a16="http://schemas.microsoft.com/office/drawing/2014/main" id="{D247E9C8-1991-D673-8440-9971BD84DA8A}"/>
              </a:ext>
            </a:extLst>
          </p:cNvPr>
          <p:cNvSpPr txBox="1"/>
          <p:nvPr/>
        </p:nvSpPr>
        <p:spPr>
          <a:xfrm>
            <a:off x="6873519" y="1121618"/>
            <a:ext cx="1309974" cy="461665"/>
          </a:xfrm>
          <a:prstGeom prst="rect">
            <a:avLst/>
          </a:prstGeom>
          <a:noFill/>
        </p:spPr>
        <p:txBody>
          <a:bodyPr wrap="none" rtlCol="0">
            <a:spAutoFit/>
          </a:bodyPr>
          <a:lstStyle/>
          <a:p>
            <a:r>
              <a:rPr lang="en-US" dirty="0"/>
              <a:t>I = G </a:t>
            </a:r>
            <a:r>
              <a:rPr lang="en-US" sz="1800" baseline="30000" dirty="0"/>
              <a:t>x</a:t>
            </a:r>
            <a:r>
              <a:rPr lang="en-US" dirty="0"/>
              <a:t> V</a:t>
            </a:r>
          </a:p>
        </p:txBody>
      </p:sp>
      <p:grpSp>
        <p:nvGrpSpPr>
          <p:cNvPr id="41" name="Group 40">
            <a:extLst>
              <a:ext uri="{FF2B5EF4-FFF2-40B4-BE49-F238E27FC236}">
                <a16:creationId xmlns:a16="http://schemas.microsoft.com/office/drawing/2014/main" id="{F4F1CD75-AE96-23BF-B2F4-9873F6F96765}"/>
              </a:ext>
            </a:extLst>
          </p:cNvPr>
          <p:cNvGrpSpPr/>
          <p:nvPr/>
        </p:nvGrpSpPr>
        <p:grpSpPr>
          <a:xfrm>
            <a:off x="6559628" y="1508993"/>
            <a:ext cx="3073280" cy="1128720"/>
            <a:chOff x="5035628" y="1279718"/>
            <a:chExt cx="3073280" cy="1128720"/>
          </a:xfrm>
        </p:grpSpPr>
        <p:sp>
          <p:nvSpPr>
            <p:cNvPr id="42" name="Line 15">
              <a:extLst>
                <a:ext uri="{FF2B5EF4-FFF2-40B4-BE49-F238E27FC236}">
                  <a16:creationId xmlns:a16="http://schemas.microsoft.com/office/drawing/2014/main" id="{E4E82FBD-C5EE-2157-2A12-59AFA153E1CA}"/>
                </a:ext>
              </a:extLst>
            </p:cNvPr>
            <p:cNvSpPr>
              <a:spLocks noChangeShapeType="1"/>
            </p:cNvSpPr>
            <p:nvPr/>
          </p:nvSpPr>
          <p:spPr bwMode="auto">
            <a:xfrm flipH="1" flipV="1">
              <a:off x="6381325" y="1688996"/>
              <a:ext cx="3868" cy="419100"/>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3" name="Text Box 16">
              <a:extLst>
                <a:ext uri="{FF2B5EF4-FFF2-40B4-BE49-F238E27FC236}">
                  <a16:creationId xmlns:a16="http://schemas.microsoft.com/office/drawing/2014/main" id="{D3381B1A-B269-3C89-8F75-2AFC8F217979}"/>
                </a:ext>
              </a:extLst>
            </p:cNvPr>
            <p:cNvSpPr txBox="1">
              <a:spLocks noChangeArrowheads="1"/>
            </p:cNvSpPr>
            <p:nvPr/>
          </p:nvSpPr>
          <p:spPr bwMode="auto">
            <a:xfrm>
              <a:off x="5789215" y="2039106"/>
              <a:ext cx="915635" cy="369332"/>
            </a:xfrm>
            <a:prstGeom prst="rect">
              <a:avLst/>
            </a:prstGeom>
            <a:noFill/>
            <a:ln w="9525">
              <a:noFill/>
              <a:miter lim="800000"/>
              <a:headEnd/>
              <a:tailEnd/>
            </a:ln>
            <a:effectLst/>
          </p:spPr>
          <p:txBody>
            <a:bodyPr wrap="none">
              <a:spAutoFit/>
            </a:bodyPr>
            <a:lstStyle/>
            <a:p>
              <a:pPr algn="ctr">
                <a:defRPr/>
              </a:pPr>
              <a:r>
                <a:rPr lang="en-US" sz="1800" dirty="0">
                  <a:solidFill>
                    <a:srgbClr val="FF0000"/>
                  </a:solidFill>
                  <a:latin typeface="+mn-lt"/>
                  <a:ea typeface="+mn-ea"/>
                </a:rPr>
                <a:t>density</a:t>
              </a:r>
            </a:p>
          </p:txBody>
        </p:sp>
        <p:sp>
          <p:nvSpPr>
            <p:cNvPr id="44" name="Line 17">
              <a:extLst>
                <a:ext uri="{FF2B5EF4-FFF2-40B4-BE49-F238E27FC236}">
                  <a16:creationId xmlns:a16="http://schemas.microsoft.com/office/drawing/2014/main" id="{D833B28B-5A74-5CC2-CD39-7F11B332F8E9}"/>
                </a:ext>
              </a:extLst>
            </p:cNvPr>
            <p:cNvSpPr>
              <a:spLocks noChangeShapeType="1"/>
            </p:cNvSpPr>
            <p:nvPr/>
          </p:nvSpPr>
          <p:spPr bwMode="auto">
            <a:xfrm flipH="1" flipV="1">
              <a:off x="6828004" y="1638618"/>
              <a:ext cx="237156" cy="469478"/>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5" name="Text Box 18">
              <a:extLst>
                <a:ext uri="{FF2B5EF4-FFF2-40B4-BE49-F238E27FC236}">
                  <a16:creationId xmlns:a16="http://schemas.microsoft.com/office/drawing/2014/main" id="{B97E2F41-F278-1188-64F7-DE19FF60796C}"/>
                </a:ext>
              </a:extLst>
            </p:cNvPr>
            <p:cNvSpPr txBox="1">
              <a:spLocks noChangeArrowheads="1"/>
            </p:cNvSpPr>
            <p:nvPr/>
          </p:nvSpPr>
          <p:spPr bwMode="auto">
            <a:xfrm>
              <a:off x="6625088" y="2041725"/>
              <a:ext cx="946150" cy="366713"/>
            </a:xfrm>
            <a:prstGeom prst="rect">
              <a:avLst/>
            </a:prstGeom>
            <a:noFill/>
            <a:ln w="9525">
              <a:noFill/>
              <a:miter lim="800000"/>
              <a:headEnd/>
              <a:tailEnd/>
            </a:ln>
            <a:effectLst/>
          </p:spPr>
          <p:txBody>
            <a:bodyPr wrap="none">
              <a:spAutoFit/>
            </a:bodyPr>
            <a:lstStyle/>
            <a:p>
              <a:pPr>
                <a:defRPr/>
              </a:pPr>
              <a:r>
                <a:rPr lang="en-US" sz="1800" dirty="0">
                  <a:solidFill>
                    <a:srgbClr val="00B050"/>
                  </a:solidFill>
                  <a:latin typeface="+mn-lt"/>
                  <a:ea typeface="+mn-ea"/>
                </a:rPr>
                <a:t>velocity</a:t>
              </a:r>
            </a:p>
          </p:txBody>
        </p:sp>
        <p:sp>
          <p:nvSpPr>
            <p:cNvPr id="46" name="Text Box 16">
              <a:extLst>
                <a:ext uri="{FF2B5EF4-FFF2-40B4-BE49-F238E27FC236}">
                  <a16:creationId xmlns:a16="http://schemas.microsoft.com/office/drawing/2014/main" id="{B2916A81-321F-7269-7238-4F477F39B56D}"/>
                </a:ext>
              </a:extLst>
            </p:cNvPr>
            <p:cNvSpPr txBox="1">
              <a:spLocks noChangeArrowheads="1"/>
            </p:cNvSpPr>
            <p:nvPr/>
          </p:nvSpPr>
          <p:spPr bwMode="auto">
            <a:xfrm>
              <a:off x="5035628" y="2039106"/>
              <a:ext cx="889987" cy="369332"/>
            </a:xfrm>
            <a:prstGeom prst="rect">
              <a:avLst/>
            </a:prstGeom>
            <a:noFill/>
            <a:ln w="9525">
              <a:noFill/>
              <a:miter lim="800000"/>
              <a:headEnd/>
              <a:tailEnd/>
            </a:ln>
            <a:effectLst/>
          </p:spPr>
          <p:txBody>
            <a:bodyPr wrap="none">
              <a:spAutoFit/>
            </a:bodyPr>
            <a:lstStyle/>
            <a:p>
              <a:pPr algn="ctr">
                <a:defRPr/>
              </a:pPr>
              <a:r>
                <a:rPr lang="en-US" sz="1800" dirty="0">
                  <a:solidFill>
                    <a:srgbClr val="FF0000"/>
                  </a:solidFill>
                  <a:latin typeface="+mn-lt"/>
                  <a:ea typeface="+mn-ea"/>
                </a:rPr>
                <a:t>charge</a:t>
              </a:r>
            </a:p>
          </p:txBody>
        </p:sp>
        <p:sp>
          <p:nvSpPr>
            <p:cNvPr id="47" name="Text Box 18">
              <a:extLst>
                <a:ext uri="{FF2B5EF4-FFF2-40B4-BE49-F238E27FC236}">
                  <a16:creationId xmlns:a16="http://schemas.microsoft.com/office/drawing/2014/main" id="{3A30D10C-21B2-A837-EF15-71F1D526DC24}"/>
                </a:ext>
              </a:extLst>
            </p:cNvPr>
            <p:cNvSpPr txBox="1">
              <a:spLocks noChangeArrowheads="1"/>
            </p:cNvSpPr>
            <p:nvPr/>
          </p:nvSpPr>
          <p:spPr bwMode="auto">
            <a:xfrm>
              <a:off x="7462577" y="2039106"/>
              <a:ext cx="646331" cy="369332"/>
            </a:xfrm>
            <a:prstGeom prst="rect">
              <a:avLst/>
            </a:prstGeom>
            <a:noFill/>
            <a:ln w="9525">
              <a:noFill/>
              <a:miter lim="800000"/>
              <a:headEnd/>
              <a:tailEnd/>
            </a:ln>
            <a:effectLst/>
          </p:spPr>
          <p:txBody>
            <a:bodyPr wrap="none">
              <a:spAutoFit/>
            </a:bodyPr>
            <a:lstStyle/>
            <a:p>
              <a:pPr>
                <a:defRPr/>
              </a:pPr>
              <a:r>
                <a:rPr lang="en-US" sz="1800" dirty="0">
                  <a:latin typeface="+mn-lt"/>
                  <a:ea typeface="+mn-ea"/>
                </a:rPr>
                <a:t>area</a:t>
              </a:r>
            </a:p>
          </p:txBody>
        </p:sp>
        <p:sp>
          <p:nvSpPr>
            <p:cNvPr id="48" name="Line 15">
              <a:extLst>
                <a:ext uri="{FF2B5EF4-FFF2-40B4-BE49-F238E27FC236}">
                  <a16:creationId xmlns:a16="http://schemas.microsoft.com/office/drawing/2014/main" id="{3B13A518-C4D9-EE59-10DF-8D7FAFA8F7CA}"/>
                </a:ext>
              </a:extLst>
            </p:cNvPr>
            <p:cNvSpPr>
              <a:spLocks noChangeShapeType="1"/>
            </p:cNvSpPr>
            <p:nvPr/>
          </p:nvSpPr>
          <p:spPr bwMode="auto">
            <a:xfrm flipV="1">
              <a:off x="5578543" y="1685047"/>
              <a:ext cx="359971" cy="419100"/>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9" name="TextBox 48">
              <a:extLst>
                <a:ext uri="{FF2B5EF4-FFF2-40B4-BE49-F238E27FC236}">
                  <a16:creationId xmlns:a16="http://schemas.microsoft.com/office/drawing/2014/main" id="{C912ED75-F5BA-B0FA-774F-C72A61FDC654}"/>
                </a:ext>
              </a:extLst>
            </p:cNvPr>
            <p:cNvSpPr txBox="1"/>
            <p:nvPr/>
          </p:nvSpPr>
          <p:spPr>
            <a:xfrm>
              <a:off x="5264859" y="1279718"/>
              <a:ext cx="2197718" cy="461665"/>
            </a:xfrm>
            <a:prstGeom prst="rect">
              <a:avLst/>
            </a:prstGeom>
            <a:noFill/>
          </p:spPr>
          <p:txBody>
            <a:bodyPr wrap="none" rtlCol="0">
              <a:spAutoFit/>
            </a:bodyPr>
            <a:lstStyle/>
            <a:p>
              <a:r>
                <a:rPr lang="en-US" dirty="0"/>
                <a:t>   = </a:t>
              </a:r>
              <a:r>
                <a:rPr lang="en-US" dirty="0">
                  <a:solidFill>
                    <a:srgbClr val="FF0000"/>
                  </a:solidFill>
                </a:rPr>
                <a:t>q</a:t>
              </a:r>
              <a:r>
                <a:rPr lang="en-US" dirty="0"/>
                <a:t> </a:t>
              </a:r>
              <a:r>
                <a:rPr lang="en-US" sz="1800" baseline="30000" dirty="0"/>
                <a:t>x</a:t>
              </a:r>
              <a:r>
                <a:rPr lang="en-US" dirty="0"/>
                <a:t> </a:t>
              </a:r>
              <a:r>
                <a:rPr lang="en-US" dirty="0">
                  <a:solidFill>
                    <a:srgbClr val="FF0000"/>
                  </a:solidFill>
                </a:rPr>
                <a:t>n</a:t>
              </a:r>
              <a:r>
                <a:rPr lang="en-US" dirty="0"/>
                <a:t> </a:t>
              </a:r>
              <a:r>
                <a:rPr lang="en-US" sz="1800" baseline="30000" dirty="0"/>
                <a:t>x</a:t>
              </a:r>
              <a:r>
                <a:rPr lang="en-US" dirty="0"/>
                <a:t> </a:t>
              </a:r>
              <a:r>
                <a:rPr lang="en-US" dirty="0">
                  <a:solidFill>
                    <a:srgbClr val="00B050"/>
                  </a:solidFill>
                </a:rPr>
                <a:t>v</a:t>
              </a:r>
              <a:r>
                <a:rPr lang="en-US" dirty="0"/>
                <a:t> </a:t>
              </a:r>
              <a:r>
                <a:rPr lang="en-US" sz="1800" baseline="30000" dirty="0"/>
                <a:t>x</a:t>
              </a:r>
              <a:r>
                <a:rPr lang="en-US" dirty="0"/>
                <a:t> A </a:t>
              </a:r>
            </a:p>
          </p:txBody>
        </p:sp>
      </p:grpSp>
      <p:sp>
        <p:nvSpPr>
          <p:cNvPr id="53" name="Subtitle 10">
            <a:extLst>
              <a:ext uri="{FF2B5EF4-FFF2-40B4-BE49-F238E27FC236}">
                <a16:creationId xmlns:a16="http://schemas.microsoft.com/office/drawing/2014/main" id="{B88F5313-D165-6E15-A6E5-092F4C4CE039}"/>
              </a:ext>
            </a:extLst>
          </p:cNvPr>
          <p:cNvSpPr txBox="1">
            <a:spLocks/>
          </p:cNvSpPr>
          <p:nvPr/>
        </p:nvSpPr>
        <p:spPr>
          <a:xfrm>
            <a:off x="321284" y="3581863"/>
            <a:ext cx="1457923" cy="9044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1200"/>
              </a:spcAft>
              <a:buNone/>
              <a:defRPr/>
            </a:pPr>
            <a:r>
              <a:rPr lang="en-US" sz="2400" dirty="0">
                <a:solidFill>
                  <a:srgbClr val="FF0000"/>
                </a:solidFill>
              </a:rPr>
              <a:t>Week 1-5</a:t>
            </a:r>
          </a:p>
        </p:txBody>
      </p:sp>
      <p:sp>
        <p:nvSpPr>
          <p:cNvPr id="54" name="Subtitle 10">
            <a:extLst>
              <a:ext uri="{FF2B5EF4-FFF2-40B4-BE49-F238E27FC236}">
                <a16:creationId xmlns:a16="http://schemas.microsoft.com/office/drawing/2014/main" id="{7346B00F-74E4-8B32-D384-0EB03E74D5B1}"/>
              </a:ext>
            </a:extLst>
          </p:cNvPr>
          <p:cNvSpPr txBox="1">
            <a:spLocks/>
          </p:cNvSpPr>
          <p:nvPr/>
        </p:nvSpPr>
        <p:spPr>
          <a:xfrm>
            <a:off x="321284" y="4858983"/>
            <a:ext cx="1457923" cy="9044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1200"/>
              </a:spcAft>
              <a:buNone/>
              <a:defRPr/>
            </a:pPr>
            <a:r>
              <a:rPr lang="en-US" sz="2400" dirty="0">
                <a:solidFill>
                  <a:srgbClr val="05B050"/>
                </a:solidFill>
              </a:rPr>
              <a:t>Week 5-7</a:t>
            </a:r>
          </a:p>
        </p:txBody>
      </p:sp>
      <p:sp>
        <p:nvSpPr>
          <p:cNvPr id="55" name="Subtitle 10">
            <a:extLst>
              <a:ext uri="{FF2B5EF4-FFF2-40B4-BE49-F238E27FC236}">
                <a16:creationId xmlns:a16="http://schemas.microsoft.com/office/drawing/2014/main" id="{C5862A87-52A8-8296-A932-21977207C28B}"/>
              </a:ext>
            </a:extLst>
          </p:cNvPr>
          <p:cNvSpPr txBox="1">
            <a:spLocks/>
          </p:cNvSpPr>
          <p:nvPr/>
        </p:nvSpPr>
        <p:spPr>
          <a:xfrm>
            <a:off x="321284" y="5650714"/>
            <a:ext cx="1857381" cy="9044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1200"/>
              </a:spcAft>
              <a:buNone/>
              <a:defRPr/>
            </a:pPr>
            <a:r>
              <a:rPr lang="en-US" sz="2400" dirty="0">
                <a:solidFill>
                  <a:srgbClr val="0070C0"/>
                </a:solidFill>
              </a:rPr>
              <a:t>Week 8-16</a:t>
            </a:r>
          </a:p>
        </p:txBody>
      </p:sp>
    </p:spTree>
    <p:extLst>
      <p:ext uri="{BB962C8B-B14F-4D97-AF65-F5344CB8AC3E}">
        <p14:creationId xmlns:p14="http://schemas.microsoft.com/office/powerpoint/2010/main" val="2523719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C271B-81B4-CED4-7BFE-EDA109A6D57B}"/>
            </a:ext>
          </a:extLst>
        </p:cNvPr>
        <p:cNvGrpSpPr/>
        <p:nvPr/>
      </p:nvGrpSpPr>
      <p:grpSpPr>
        <a:xfrm>
          <a:off x="0" y="0"/>
          <a:ext cx="0" cy="0"/>
          <a:chOff x="0" y="0"/>
          <a:chExt cx="0" cy="0"/>
        </a:xfrm>
      </p:grpSpPr>
      <p:pic>
        <p:nvPicPr>
          <p:cNvPr id="3" name="Picture 2" descr="A black background with a black square&#10;&#10;AI-generated content may be incorrect.">
            <a:extLst>
              <a:ext uri="{FF2B5EF4-FFF2-40B4-BE49-F238E27FC236}">
                <a16:creationId xmlns:a16="http://schemas.microsoft.com/office/drawing/2014/main" id="{DFA7D686-F58A-5269-F4B9-A88F37E62B36}"/>
              </a:ext>
            </a:extLst>
          </p:cNvPr>
          <p:cNvPicPr>
            <a:picLocks noChangeAspect="1"/>
          </p:cNvPicPr>
          <p:nvPr/>
        </p:nvPicPr>
        <p:blipFill>
          <a:blip r:embed="rId2"/>
          <a:stretch>
            <a:fillRect/>
          </a:stretch>
        </p:blipFill>
        <p:spPr>
          <a:xfrm>
            <a:off x="121556" y="6492875"/>
            <a:ext cx="1857381" cy="332467"/>
          </a:xfrm>
          <a:prstGeom prst="rect">
            <a:avLst/>
          </a:prstGeom>
        </p:spPr>
      </p:pic>
      <p:sp>
        <p:nvSpPr>
          <p:cNvPr id="4" name="Slide Number Placeholder 3">
            <a:extLst>
              <a:ext uri="{FF2B5EF4-FFF2-40B4-BE49-F238E27FC236}">
                <a16:creationId xmlns:a16="http://schemas.microsoft.com/office/drawing/2014/main" id="{CF192BC2-E505-35CB-366D-7E6634A8B5BD}"/>
              </a:ext>
            </a:extLst>
          </p:cNvPr>
          <p:cNvSpPr>
            <a:spLocks noGrp="1"/>
          </p:cNvSpPr>
          <p:nvPr>
            <p:ph type="sldNum" sz="quarter" idx="12"/>
          </p:nvPr>
        </p:nvSpPr>
        <p:spPr>
          <a:xfrm>
            <a:off x="11461376" y="6492875"/>
            <a:ext cx="730624" cy="365125"/>
          </a:xfrm>
        </p:spPr>
        <p:txBody>
          <a:bodyPr/>
          <a:lstStyle/>
          <a:p>
            <a:pPr algn="ctr"/>
            <a:fld id="{5193711E-E5F5-CA4A-B778-2C744B852945}" type="slidenum">
              <a:rPr lang="en-US" smtClean="0"/>
              <a:pPr algn="ctr"/>
              <a:t>10</a:t>
            </a:fld>
            <a:endParaRPr lang="en-US"/>
          </a:p>
        </p:txBody>
      </p:sp>
      <p:sp>
        <p:nvSpPr>
          <p:cNvPr id="2" name="TextBox 1">
            <a:extLst>
              <a:ext uri="{FF2B5EF4-FFF2-40B4-BE49-F238E27FC236}">
                <a16:creationId xmlns:a16="http://schemas.microsoft.com/office/drawing/2014/main" id="{128DE797-0C9C-6BB2-2583-EDB03314D98C}"/>
              </a:ext>
            </a:extLst>
          </p:cNvPr>
          <p:cNvSpPr txBox="1"/>
          <p:nvPr/>
        </p:nvSpPr>
        <p:spPr>
          <a:xfrm>
            <a:off x="-378279" y="-16946"/>
            <a:ext cx="12948557" cy="677108"/>
          </a:xfrm>
          <a:prstGeom prst="rect">
            <a:avLst/>
          </a:prstGeom>
          <a:noFill/>
        </p:spPr>
        <p:txBody>
          <a:bodyPr wrap="square" rtlCol="0">
            <a:spAutoFit/>
          </a:bodyPr>
          <a:lstStyle/>
          <a:p>
            <a:pPr algn="ctr"/>
            <a:r>
              <a:rPr lang="en-US" sz="3750" b="1" cap="small" dirty="0"/>
              <a:t>Course Projects</a:t>
            </a:r>
          </a:p>
        </p:txBody>
      </p:sp>
      <p:pic>
        <p:nvPicPr>
          <p:cNvPr id="12" name="Picture 11">
            <a:extLst>
              <a:ext uri="{FF2B5EF4-FFF2-40B4-BE49-F238E27FC236}">
                <a16:creationId xmlns:a16="http://schemas.microsoft.com/office/drawing/2014/main" id="{DF4557EE-A8CC-CFB6-1AC2-4DC12FC6E22A}"/>
              </a:ext>
            </a:extLst>
          </p:cNvPr>
          <p:cNvPicPr>
            <a:picLocks noChangeAspect="1"/>
          </p:cNvPicPr>
          <p:nvPr/>
        </p:nvPicPr>
        <p:blipFill>
          <a:blip r:embed="rId3"/>
          <a:srcRect t="27787"/>
          <a:stretch>
            <a:fillRect/>
          </a:stretch>
        </p:blipFill>
        <p:spPr>
          <a:xfrm>
            <a:off x="300601" y="2367642"/>
            <a:ext cx="11766213" cy="3379061"/>
          </a:xfrm>
          <a:prstGeom prst="rect">
            <a:avLst/>
          </a:prstGeom>
        </p:spPr>
      </p:pic>
      <p:sp>
        <p:nvSpPr>
          <p:cNvPr id="13" name="Subtitle 10">
            <a:extLst>
              <a:ext uri="{FF2B5EF4-FFF2-40B4-BE49-F238E27FC236}">
                <a16:creationId xmlns:a16="http://schemas.microsoft.com/office/drawing/2014/main" id="{B6DC599F-AD5A-AC82-8DFF-07346976F243}"/>
              </a:ext>
            </a:extLst>
          </p:cNvPr>
          <p:cNvSpPr txBox="1">
            <a:spLocks/>
          </p:cNvSpPr>
          <p:nvPr/>
        </p:nvSpPr>
        <p:spPr>
          <a:xfrm>
            <a:off x="1050246" y="1376946"/>
            <a:ext cx="4077680" cy="90447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1200"/>
              </a:spcAft>
              <a:buNone/>
              <a:defRPr/>
            </a:pPr>
            <a:r>
              <a:rPr lang="en-US" sz="2400" b="1" dirty="0"/>
              <a:t>Project 1: Quantum dots</a:t>
            </a:r>
          </a:p>
        </p:txBody>
      </p:sp>
      <p:sp>
        <p:nvSpPr>
          <p:cNvPr id="14" name="Subtitle 10">
            <a:extLst>
              <a:ext uri="{FF2B5EF4-FFF2-40B4-BE49-F238E27FC236}">
                <a16:creationId xmlns:a16="http://schemas.microsoft.com/office/drawing/2014/main" id="{10E0BE4D-06C5-B37D-123F-14DD90646FEA}"/>
              </a:ext>
            </a:extLst>
          </p:cNvPr>
          <p:cNvSpPr txBox="1">
            <a:spLocks/>
          </p:cNvSpPr>
          <p:nvPr/>
        </p:nvSpPr>
        <p:spPr>
          <a:xfrm>
            <a:off x="6716260" y="1376946"/>
            <a:ext cx="4828794" cy="90447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1200"/>
              </a:spcAft>
              <a:buNone/>
              <a:defRPr/>
            </a:pPr>
            <a:r>
              <a:rPr lang="en-US" sz="2400" b="1" dirty="0"/>
              <a:t>Project 2: Nanowire transistors</a:t>
            </a:r>
          </a:p>
        </p:txBody>
      </p:sp>
    </p:spTree>
    <p:extLst>
      <p:ext uri="{BB962C8B-B14F-4D97-AF65-F5344CB8AC3E}">
        <p14:creationId xmlns:p14="http://schemas.microsoft.com/office/powerpoint/2010/main" val="21378864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779F5-EB17-69E2-1C6D-9B9FC65DB187}"/>
            </a:ext>
          </a:extLst>
        </p:cNvPr>
        <p:cNvGrpSpPr/>
        <p:nvPr/>
      </p:nvGrpSpPr>
      <p:grpSpPr>
        <a:xfrm>
          <a:off x="0" y="0"/>
          <a:ext cx="0" cy="0"/>
          <a:chOff x="0" y="0"/>
          <a:chExt cx="0" cy="0"/>
        </a:xfrm>
      </p:grpSpPr>
      <p:pic>
        <p:nvPicPr>
          <p:cNvPr id="3" name="Picture 2" descr="A black background with a black square&#10;&#10;AI-generated content may be incorrect.">
            <a:extLst>
              <a:ext uri="{FF2B5EF4-FFF2-40B4-BE49-F238E27FC236}">
                <a16:creationId xmlns:a16="http://schemas.microsoft.com/office/drawing/2014/main" id="{BD148505-9E58-2019-3662-B9B92783EECE}"/>
              </a:ext>
            </a:extLst>
          </p:cNvPr>
          <p:cNvPicPr>
            <a:picLocks noChangeAspect="1"/>
          </p:cNvPicPr>
          <p:nvPr/>
        </p:nvPicPr>
        <p:blipFill>
          <a:blip r:embed="rId2"/>
          <a:stretch>
            <a:fillRect/>
          </a:stretch>
        </p:blipFill>
        <p:spPr>
          <a:xfrm>
            <a:off x="121556" y="6492875"/>
            <a:ext cx="1857381" cy="332467"/>
          </a:xfrm>
          <a:prstGeom prst="rect">
            <a:avLst/>
          </a:prstGeom>
        </p:spPr>
      </p:pic>
      <p:sp>
        <p:nvSpPr>
          <p:cNvPr id="4" name="Slide Number Placeholder 3">
            <a:extLst>
              <a:ext uri="{FF2B5EF4-FFF2-40B4-BE49-F238E27FC236}">
                <a16:creationId xmlns:a16="http://schemas.microsoft.com/office/drawing/2014/main" id="{0C3A4DC5-B91A-AEED-2B7D-D847426F20B7}"/>
              </a:ext>
            </a:extLst>
          </p:cNvPr>
          <p:cNvSpPr>
            <a:spLocks noGrp="1"/>
          </p:cNvSpPr>
          <p:nvPr>
            <p:ph type="sldNum" sz="quarter" idx="12"/>
          </p:nvPr>
        </p:nvSpPr>
        <p:spPr>
          <a:xfrm>
            <a:off x="11461376" y="6492875"/>
            <a:ext cx="730624" cy="365125"/>
          </a:xfrm>
        </p:spPr>
        <p:txBody>
          <a:bodyPr/>
          <a:lstStyle/>
          <a:p>
            <a:pPr algn="ctr"/>
            <a:fld id="{5193711E-E5F5-CA4A-B778-2C744B852945}" type="slidenum">
              <a:rPr lang="en-US" smtClean="0"/>
              <a:pPr algn="ctr"/>
              <a:t>11</a:t>
            </a:fld>
            <a:endParaRPr lang="en-US"/>
          </a:p>
        </p:txBody>
      </p:sp>
      <p:sp>
        <p:nvSpPr>
          <p:cNvPr id="2" name="TextBox 1">
            <a:extLst>
              <a:ext uri="{FF2B5EF4-FFF2-40B4-BE49-F238E27FC236}">
                <a16:creationId xmlns:a16="http://schemas.microsoft.com/office/drawing/2014/main" id="{3789F5E0-4341-B707-7C84-E4185031538B}"/>
              </a:ext>
            </a:extLst>
          </p:cNvPr>
          <p:cNvSpPr txBox="1"/>
          <p:nvPr/>
        </p:nvSpPr>
        <p:spPr>
          <a:xfrm>
            <a:off x="-378279" y="-16946"/>
            <a:ext cx="12948557" cy="677108"/>
          </a:xfrm>
          <a:prstGeom prst="rect">
            <a:avLst/>
          </a:prstGeom>
          <a:noFill/>
        </p:spPr>
        <p:txBody>
          <a:bodyPr wrap="square" rtlCol="0">
            <a:spAutoFit/>
          </a:bodyPr>
          <a:lstStyle/>
          <a:p>
            <a:pPr algn="ctr"/>
            <a:r>
              <a:rPr lang="en-US" sz="3750" b="1" cap="small" dirty="0"/>
              <a:t>Your Content Contributors</a:t>
            </a:r>
          </a:p>
        </p:txBody>
      </p:sp>
      <p:sp>
        <p:nvSpPr>
          <p:cNvPr id="5" name="Text Placeholder 5">
            <a:extLst>
              <a:ext uri="{FF2B5EF4-FFF2-40B4-BE49-F238E27FC236}">
                <a16:creationId xmlns:a16="http://schemas.microsoft.com/office/drawing/2014/main" id="{B4B9B5F2-BE2D-65FE-DC23-1E2631C9F499}"/>
              </a:ext>
            </a:extLst>
          </p:cNvPr>
          <p:cNvSpPr txBox="1">
            <a:spLocks/>
          </p:cNvSpPr>
          <p:nvPr/>
        </p:nvSpPr>
        <p:spPr>
          <a:xfrm>
            <a:off x="2054898" y="852489"/>
            <a:ext cx="5500492" cy="13685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sz="2200" dirty="0">
                <a:ea typeface="ＭＳ Ｐゴシック" panose="020B0600070205080204" pitchFamily="34" charset="-128"/>
              </a:rPr>
              <a:t>Prof. Muhammad Ashraful Alam</a:t>
            </a:r>
          </a:p>
          <a:p>
            <a:pPr marL="454025" lvl="1" indent="-169863" fontAlgn="base">
              <a:spcBef>
                <a:spcPct val="20000"/>
              </a:spcBef>
              <a:spcAft>
                <a:spcPct val="0"/>
              </a:spcAft>
              <a:buFont typeface="Arial" panose="020B0604020202020204" pitchFamily="34" charset="0"/>
              <a:buChar char="»"/>
            </a:pPr>
            <a:r>
              <a:rPr lang="en-US" altLang="en-US" sz="1800" kern="0" dirty="0">
                <a:ea typeface="ＭＳ Ｐゴシック" panose="020B0600070205080204" pitchFamily="34" charset="-128"/>
              </a:rPr>
              <a:t>Created the first sequence of the course slides</a:t>
            </a:r>
          </a:p>
          <a:p>
            <a:pPr marL="454025" lvl="1" indent="-169863" fontAlgn="base">
              <a:spcBef>
                <a:spcPct val="20000"/>
              </a:spcBef>
              <a:spcAft>
                <a:spcPct val="0"/>
              </a:spcAft>
              <a:buFont typeface="Arial" panose="020B0604020202020204" pitchFamily="34" charset="0"/>
              <a:buChar char="»"/>
            </a:pPr>
            <a:r>
              <a:rPr lang="en-US" altLang="en-US" sz="1800" kern="0" dirty="0">
                <a:ea typeface="ＭＳ Ｐゴシック" panose="020B0600070205080204" pitchFamily="34" charset="-128"/>
              </a:rPr>
              <a:t>2009 version of the course at nanoHUB</a:t>
            </a:r>
            <a:br>
              <a:rPr lang="en-US" altLang="en-US" sz="1800" kern="0" dirty="0">
                <a:ea typeface="ＭＳ Ｐゴシック" panose="020B0600070205080204" pitchFamily="34" charset="-128"/>
              </a:rPr>
            </a:br>
            <a:r>
              <a:rPr lang="en-US" altLang="en-US" sz="1800" kern="0" dirty="0">
                <a:ea typeface="ＭＳ Ｐゴシック" panose="020B0600070205080204" pitchFamily="34" charset="-128"/>
              </a:rPr>
              <a:t>https://</a:t>
            </a:r>
            <a:r>
              <a:rPr lang="en-US" altLang="en-US" sz="1800" kern="0" dirty="0" err="1">
                <a:ea typeface="ＭＳ Ｐゴシック" panose="020B0600070205080204" pitchFamily="34" charset="-128"/>
              </a:rPr>
              <a:t>nanohub.org</a:t>
            </a:r>
            <a:r>
              <a:rPr lang="en-US" altLang="en-US" sz="1800" kern="0" dirty="0">
                <a:ea typeface="ＭＳ Ｐゴシック" panose="020B0600070205080204" pitchFamily="34" charset="-128"/>
              </a:rPr>
              <a:t>/resources/5749</a:t>
            </a:r>
          </a:p>
        </p:txBody>
      </p:sp>
      <p:pic>
        <p:nvPicPr>
          <p:cNvPr id="6" name="Picture 3" descr="ParijatSengupta_50.jpeg">
            <a:extLst>
              <a:ext uri="{FF2B5EF4-FFF2-40B4-BE49-F238E27FC236}">
                <a16:creationId xmlns:a16="http://schemas.microsoft.com/office/drawing/2014/main" id="{0885033C-24DC-4880-0C49-C2472238360F}"/>
              </a:ext>
            </a:extLst>
          </p:cNvPr>
          <p:cNvPicPr>
            <a:picLocks noChangeAspect="1"/>
          </p:cNvPicPr>
          <p:nvPr/>
        </p:nvPicPr>
        <p:blipFill>
          <a:blip r:embed="rId3">
            <a:extLst>
              <a:ext uri="{28A0092B-C50C-407E-A947-70E740481C1C}">
                <a14:useLocalDpi xmlns:a14="http://schemas.microsoft.com/office/drawing/2010/main" val="0"/>
              </a:ext>
            </a:extLst>
          </a:blip>
          <a:srcRect l="18648" r="10887"/>
          <a:stretch>
            <a:fillRect/>
          </a:stretch>
        </p:blipFill>
        <p:spPr bwMode="auto">
          <a:xfrm>
            <a:off x="6326430" y="2691663"/>
            <a:ext cx="1153988" cy="1512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5E6B12CD-5BF7-226D-7E94-F4DE7377F6F2}"/>
              </a:ext>
            </a:extLst>
          </p:cNvPr>
          <p:cNvPicPr>
            <a:picLocks noChangeAspect="1"/>
          </p:cNvPicPr>
          <p:nvPr/>
        </p:nvPicPr>
        <p:blipFill>
          <a:blip r:embed="rId4"/>
          <a:stretch>
            <a:fillRect/>
          </a:stretch>
        </p:blipFill>
        <p:spPr>
          <a:xfrm>
            <a:off x="8093060" y="757303"/>
            <a:ext cx="1442102" cy="2060145"/>
          </a:xfrm>
          <a:prstGeom prst="rect">
            <a:avLst/>
          </a:prstGeom>
        </p:spPr>
      </p:pic>
      <p:pic>
        <p:nvPicPr>
          <p:cNvPr id="8" name="Picture 7">
            <a:extLst>
              <a:ext uri="{FF2B5EF4-FFF2-40B4-BE49-F238E27FC236}">
                <a16:creationId xmlns:a16="http://schemas.microsoft.com/office/drawing/2014/main" id="{A15C337C-16E0-19EF-6528-DF92BDDB28F8}"/>
              </a:ext>
            </a:extLst>
          </p:cNvPr>
          <p:cNvPicPr>
            <a:picLocks noChangeAspect="1"/>
          </p:cNvPicPr>
          <p:nvPr/>
        </p:nvPicPr>
        <p:blipFill rotWithShape="1">
          <a:blip r:embed="rId5"/>
          <a:srcRect r="12819"/>
          <a:stretch/>
        </p:blipFill>
        <p:spPr>
          <a:xfrm>
            <a:off x="6710480" y="4860256"/>
            <a:ext cx="3948276" cy="1707600"/>
          </a:xfrm>
          <a:prstGeom prst="rect">
            <a:avLst/>
          </a:prstGeom>
        </p:spPr>
      </p:pic>
      <p:sp>
        <p:nvSpPr>
          <p:cNvPr id="9" name="Text Placeholder 5">
            <a:extLst>
              <a:ext uri="{FF2B5EF4-FFF2-40B4-BE49-F238E27FC236}">
                <a16:creationId xmlns:a16="http://schemas.microsoft.com/office/drawing/2014/main" id="{6AC51BAC-EE41-7F3E-F52A-778819F64B25}"/>
              </a:ext>
            </a:extLst>
          </p:cNvPr>
          <p:cNvSpPr txBox="1">
            <a:spLocks/>
          </p:cNvSpPr>
          <p:nvPr/>
        </p:nvSpPr>
        <p:spPr bwMode="auto">
          <a:xfrm>
            <a:off x="2054899" y="2485442"/>
            <a:ext cx="5078037" cy="1197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69863" indent="-169863" algn="l" rtl="0" eaLnBrk="0" fontAlgn="base" hangingPunct="0">
              <a:spcBef>
                <a:spcPct val="20000"/>
              </a:spcBef>
              <a:spcAft>
                <a:spcPct val="0"/>
              </a:spcAft>
              <a:buChar char="•"/>
              <a:defRPr sz="2200">
                <a:solidFill>
                  <a:schemeClr val="tx1"/>
                </a:solidFill>
                <a:latin typeface="+mn-lt"/>
                <a:ea typeface="ＭＳ Ｐゴシック" charset="-128"/>
                <a:cs typeface="ＭＳ Ｐゴシック" charset="-128"/>
              </a:defRPr>
            </a:lvl1pPr>
            <a:lvl2pPr marL="454025" indent="-169863" algn="l" rtl="0" eaLnBrk="0" fontAlgn="base" hangingPunct="0">
              <a:spcBef>
                <a:spcPct val="20000"/>
              </a:spcBef>
              <a:spcAft>
                <a:spcPct val="0"/>
              </a:spcAft>
              <a:buFont typeface="Arial" panose="020B0604020202020204" pitchFamily="34" charset="0"/>
              <a:buChar char="»"/>
              <a:defRPr>
                <a:solidFill>
                  <a:schemeClr val="tx1"/>
                </a:solidFill>
                <a:latin typeface="+mn-lt"/>
                <a:ea typeface="ＭＳ Ｐゴシック" charset="-128"/>
                <a:cs typeface="ＭＳ Ｐゴシック"/>
              </a:defRPr>
            </a:lvl2pPr>
            <a:lvl3pPr marL="804863" indent="-236538" algn="l" rtl="0" eaLnBrk="0" fontAlgn="base" hangingPunct="0">
              <a:spcBef>
                <a:spcPct val="20000"/>
              </a:spcBef>
              <a:spcAft>
                <a:spcPct val="0"/>
              </a:spcAft>
              <a:buFont typeface="Wingdings" pitchFamily="2" charset="2"/>
              <a:buChar char="ü"/>
              <a:defRPr sz="1600">
                <a:solidFill>
                  <a:schemeClr val="tx1"/>
                </a:solidFill>
                <a:latin typeface="+mn-lt"/>
                <a:ea typeface="ＭＳ Ｐゴシック" charset="-128"/>
                <a:cs typeface="ＭＳ Ｐゴシック"/>
              </a:defRPr>
            </a:lvl3pPr>
            <a:lvl4pPr marL="1089025" indent="-169863" algn="l" rtl="0" eaLnBrk="0" fontAlgn="base" hangingPunct="0">
              <a:spcBef>
                <a:spcPct val="20000"/>
              </a:spcBef>
              <a:spcAft>
                <a:spcPct val="0"/>
              </a:spcAft>
              <a:buChar char="–"/>
              <a:defRPr sz="1600">
                <a:solidFill>
                  <a:schemeClr val="tx1"/>
                </a:solidFill>
                <a:latin typeface="+mn-lt"/>
                <a:ea typeface="ＭＳ Ｐゴシック" charset="-128"/>
                <a:cs typeface="ＭＳ Ｐゴシック"/>
              </a:defRPr>
            </a:lvl4pPr>
            <a:lvl5pPr marL="1373188" indent="-169863" algn="l" rtl="0" eaLnBrk="0" fontAlgn="base" hangingPunct="0">
              <a:spcBef>
                <a:spcPct val="20000"/>
              </a:spcBef>
              <a:spcAft>
                <a:spcPct val="0"/>
              </a:spcAft>
              <a:buFont typeface="Wingdings 3" pitchFamily="2" charset="2"/>
              <a:buChar char="´"/>
              <a:defRPr sz="1400">
                <a:solidFill>
                  <a:schemeClr val="tx1"/>
                </a:solidFill>
                <a:latin typeface="+mn-lt"/>
                <a:ea typeface="ＭＳ Ｐゴシック" charset="-128"/>
                <a:cs typeface="ＭＳ Ｐゴシック"/>
              </a:defRPr>
            </a:lvl5pPr>
            <a:lvl6pPr marL="1830388" indent="-169863" algn="l" rtl="0" eaLnBrk="1" fontAlgn="base" hangingPunct="1">
              <a:spcBef>
                <a:spcPct val="20000"/>
              </a:spcBef>
              <a:spcAft>
                <a:spcPct val="0"/>
              </a:spcAft>
              <a:buFont typeface="Wingdings 3" charset="2"/>
              <a:buChar char="´"/>
              <a:defRPr sz="1400">
                <a:solidFill>
                  <a:schemeClr val="tx1"/>
                </a:solidFill>
                <a:latin typeface="+mn-lt"/>
                <a:ea typeface="ＭＳ Ｐゴシック" charset="-128"/>
              </a:defRPr>
            </a:lvl6pPr>
            <a:lvl7pPr marL="2287588" indent="-169863" algn="l" rtl="0" eaLnBrk="1" fontAlgn="base" hangingPunct="1">
              <a:spcBef>
                <a:spcPct val="20000"/>
              </a:spcBef>
              <a:spcAft>
                <a:spcPct val="0"/>
              </a:spcAft>
              <a:buFont typeface="Wingdings 3" charset="2"/>
              <a:buChar char="´"/>
              <a:defRPr sz="1400">
                <a:solidFill>
                  <a:schemeClr val="tx1"/>
                </a:solidFill>
                <a:latin typeface="+mn-lt"/>
                <a:ea typeface="ＭＳ Ｐゴシック" charset="-128"/>
              </a:defRPr>
            </a:lvl7pPr>
            <a:lvl8pPr marL="2744788" indent="-169863" algn="l" rtl="0" eaLnBrk="1" fontAlgn="base" hangingPunct="1">
              <a:spcBef>
                <a:spcPct val="20000"/>
              </a:spcBef>
              <a:spcAft>
                <a:spcPct val="0"/>
              </a:spcAft>
              <a:buFont typeface="Wingdings 3" charset="2"/>
              <a:buChar char="´"/>
              <a:defRPr sz="1400">
                <a:solidFill>
                  <a:schemeClr val="tx1"/>
                </a:solidFill>
                <a:latin typeface="+mn-lt"/>
                <a:ea typeface="ＭＳ Ｐゴシック" charset="-128"/>
              </a:defRPr>
            </a:lvl8pPr>
            <a:lvl9pPr marL="3201988" indent="-169863" algn="l" rtl="0" eaLnBrk="1" fontAlgn="base" hangingPunct="1">
              <a:spcBef>
                <a:spcPct val="20000"/>
              </a:spcBef>
              <a:spcAft>
                <a:spcPct val="0"/>
              </a:spcAft>
              <a:buFont typeface="Wingdings 3" charset="2"/>
              <a:buChar char="´"/>
              <a:defRPr sz="1400">
                <a:solidFill>
                  <a:schemeClr val="tx1"/>
                </a:solidFill>
                <a:latin typeface="+mn-lt"/>
                <a:ea typeface="ＭＳ Ｐゴシック" charset="-128"/>
              </a:defRPr>
            </a:lvl9pPr>
          </a:lstStyle>
          <a:p>
            <a:pPr eaLnBrk="1" hangingPunct="1"/>
            <a:r>
              <a:rPr lang="en-US" altLang="en-US" kern="0" dirty="0">
                <a:ea typeface="ＭＳ Ｐゴシック" panose="020B0600070205080204" pitchFamily="34" charset="-128"/>
              </a:rPr>
              <a:t>Dr. </a:t>
            </a:r>
            <a:r>
              <a:rPr lang="en-US" altLang="en-US" kern="0" dirty="0" err="1">
                <a:ea typeface="ＭＳ Ｐゴシック" panose="020B0600070205080204" pitchFamily="34" charset="-128"/>
              </a:rPr>
              <a:t>Parijat</a:t>
            </a:r>
            <a:r>
              <a:rPr lang="en-US" altLang="en-US" kern="0" dirty="0">
                <a:ea typeface="ＭＳ Ｐゴシック" panose="020B0600070205080204" pitchFamily="34" charset="-128"/>
              </a:rPr>
              <a:t> Sengupta </a:t>
            </a:r>
          </a:p>
          <a:p>
            <a:pPr lvl="1" eaLnBrk="1" hangingPunct="1"/>
            <a:r>
              <a:rPr lang="en-US" altLang="en-US" sz="1800" kern="0" dirty="0">
                <a:ea typeface="ＭＳ Ｐゴシック" panose="020B0600070205080204" pitchFamily="34" charset="-128"/>
              </a:rPr>
              <a:t>Intel Corporation</a:t>
            </a:r>
          </a:p>
          <a:p>
            <a:pPr lvl="1" eaLnBrk="1" hangingPunct="1"/>
            <a:r>
              <a:rPr lang="en-US" altLang="en-US" sz="1800" kern="0" dirty="0">
                <a:ea typeface="ＭＳ Ｐゴシック" panose="020B0600070205080204" pitchFamily="34" charset="-128"/>
              </a:rPr>
              <a:t>Helped with assignments</a:t>
            </a:r>
          </a:p>
        </p:txBody>
      </p:sp>
      <p:sp>
        <p:nvSpPr>
          <p:cNvPr id="10" name="Text Placeholder 5">
            <a:extLst>
              <a:ext uri="{FF2B5EF4-FFF2-40B4-BE49-F238E27FC236}">
                <a16:creationId xmlns:a16="http://schemas.microsoft.com/office/drawing/2014/main" id="{94E6D165-D670-539C-F7CF-341CC4390DC1}"/>
              </a:ext>
            </a:extLst>
          </p:cNvPr>
          <p:cNvSpPr txBox="1">
            <a:spLocks/>
          </p:cNvSpPr>
          <p:nvPr/>
        </p:nvSpPr>
        <p:spPr bwMode="auto">
          <a:xfrm>
            <a:off x="2054899" y="4008751"/>
            <a:ext cx="5078037" cy="272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69863" indent="-169863" algn="l" rtl="0" eaLnBrk="0" fontAlgn="base" hangingPunct="0">
              <a:spcBef>
                <a:spcPct val="20000"/>
              </a:spcBef>
              <a:spcAft>
                <a:spcPct val="0"/>
              </a:spcAft>
              <a:buChar char="•"/>
              <a:defRPr sz="2200">
                <a:solidFill>
                  <a:schemeClr val="tx1"/>
                </a:solidFill>
                <a:latin typeface="+mn-lt"/>
                <a:ea typeface="ＭＳ Ｐゴシック" charset="-128"/>
                <a:cs typeface="ＭＳ Ｐゴシック" charset="-128"/>
              </a:defRPr>
            </a:lvl1pPr>
            <a:lvl2pPr marL="454025" indent="-169863" algn="l" rtl="0" eaLnBrk="0" fontAlgn="base" hangingPunct="0">
              <a:spcBef>
                <a:spcPct val="20000"/>
              </a:spcBef>
              <a:spcAft>
                <a:spcPct val="0"/>
              </a:spcAft>
              <a:buFont typeface="Arial" panose="020B0604020202020204" pitchFamily="34" charset="0"/>
              <a:buChar char="»"/>
              <a:defRPr>
                <a:solidFill>
                  <a:schemeClr val="tx1"/>
                </a:solidFill>
                <a:latin typeface="+mn-lt"/>
                <a:ea typeface="ＭＳ Ｐゴシック" charset="-128"/>
                <a:cs typeface="ＭＳ Ｐゴシック"/>
              </a:defRPr>
            </a:lvl2pPr>
            <a:lvl3pPr marL="804863" indent="-236538" algn="l" rtl="0" eaLnBrk="0" fontAlgn="base" hangingPunct="0">
              <a:spcBef>
                <a:spcPct val="20000"/>
              </a:spcBef>
              <a:spcAft>
                <a:spcPct val="0"/>
              </a:spcAft>
              <a:buFont typeface="Wingdings" pitchFamily="2" charset="2"/>
              <a:buChar char="ü"/>
              <a:defRPr sz="1600">
                <a:solidFill>
                  <a:schemeClr val="tx1"/>
                </a:solidFill>
                <a:latin typeface="+mn-lt"/>
                <a:ea typeface="ＭＳ Ｐゴシック" charset="-128"/>
                <a:cs typeface="ＭＳ Ｐゴシック"/>
              </a:defRPr>
            </a:lvl3pPr>
            <a:lvl4pPr marL="1089025" indent="-169863" algn="l" rtl="0" eaLnBrk="0" fontAlgn="base" hangingPunct="0">
              <a:spcBef>
                <a:spcPct val="20000"/>
              </a:spcBef>
              <a:spcAft>
                <a:spcPct val="0"/>
              </a:spcAft>
              <a:buChar char="–"/>
              <a:defRPr sz="1600">
                <a:solidFill>
                  <a:schemeClr val="tx1"/>
                </a:solidFill>
                <a:latin typeface="+mn-lt"/>
                <a:ea typeface="ＭＳ Ｐゴシック" charset="-128"/>
                <a:cs typeface="ＭＳ Ｐゴシック"/>
              </a:defRPr>
            </a:lvl4pPr>
            <a:lvl5pPr marL="1373188" indent="-169863" algn="l" rtl="0" eaLnBrk="0" fontAlgn="base" hangingPunct="0">
              <a:spcBef>
                <a:spcPct val="20000"/>
              </a:spcBef>
              <a:spcAft>
                <a:spcPct val="0"/>
              </a:spcAft>
              <a:buFont typeface="Wingdings 3" pitchFamily="2" charset="2"/>
              <a:buChar char="´"/>
              <a:defRPr sz="1400">
                <a:solidFill>
                  <a:schemeClr val="tx1"/>
                </a:solidFill>
                <a:latin typeface="+mn-lt"/>
                <a:ea typeface="ＭＳ Ｐゴシック" charset="-128"/>
                <a:cs typeface="ＭＳ Ｐゴシック"/>
              </a:defRPr>
            </a:lvl5pPr>
            <a:lvl6pPr marL="1830388" indent="-169863" algn="l" rtl="0" eaLnBrk="1" fontAlgn="base" hangingPunct="1">
              <a:spcBef>
                <a:spcPct val="20000"/>
              </a:spcBef>
              <a:spcAft>
                <a:spcPct val="0"/>
              </a:spcAft>
              <a:buFont typeface="Wingdings 3" charset="2"/>
              <a:buChar char="´"/>
              <a:defRPr sz="1400">
                <a:solidFill>
                  <a:schemeClr val="tx1"/>
                </a:solidFill>
                <a:latin typeface="+mn-lt"/>
                <a:ea typeface="ＭＳ Ｐゴシック" charset="-128"/>
              </a:defRPr>
            </a:lvl6pPr>
            <a:lvl7pPr marL="2287588" indent="-169863" algn="l" rtl="0" eaLnBrk="1" fontAlgn="base" hangingPunct="1">
              <a:spcBef>
                <a:spcPct val="20000"/>
              </a:spcBef>
              <a:spcAft>
                <a:spcPct val="0"/>
              </a:spcAft>
              <a:buFont typeface="Wingdings 3" charset="2"/>
              <a:buChar char="´"/>
              <a:defRPr sz="1400">
                <a:solidFill>
                  <a:schemeClr val="tx1"/>
                </a:solidFill>
                <a:latin typeface="+mn-lt"/>
                <a:ea typeface="ＭＳ Ｐゴシック" charset="-128"/>
              </a:defRPr>
            </a:lvl7pPr>
            <a:lvl8pPr marL="2744788" indent="-169863" algn="l" rtl="0" eaLnBrk="1" fontAlgn="base" hangingPunct="1">
              <a:spcBef>
                <a:spcPct val="20000"/>
              </a:spcBef>
              <a:spcAft>
                <a:spcPct val="0"/>
              </a:spcAft>
              <a:buFont typeface="Wingdings 3" charset="2"/>
              <a:buChar char="´"/>
              <a:defRPr sz="1400">
                <a:solidFill>
                  <a:schemeClr val="tx1"/>
                </a:solidFill>
                <a:latin typeface="+mn-lt"/>
                <a:ea typeface="ＭＳ Ｐゴシック" charset="-128"/>
              </a:defRPr>
            </a:lvl8pPr>
            <a:lvl9pPr marL="3201988" indent="-169863" algn="l" rtl="0" eaLnBrk="1" fontAlgn="base" hangingPunct="1">
              <a:spcBef>
                <a:spcPct val="20000"/>
              </a:spcBef>
              <a:spcAft>
                <a:spcPct val="0"/>
              </a:spcAft>
              <a:buFont typeface="Wingdings 3" charset="2"/>
              <a:buChar char="´"/>
              <a:defRPr sz="1400">
                <a:solidFill>
                  <a:schemeClr val="tx1"/>
                </a:solidFill>
                <a:latin typeface="+mn-lt"/>
                <a:ea typeface="ＭＳ Ｐゴシック" charset="-128"/>
              </a:defRPr>
            </a:lvl9pPr>
          </a:lstStyle>
          <a:p>
            <a:pPr eaLnBrk="1" hangingPunct="1"/>
            <a:r>
              <a:rPr lang="en-US" altLang="en-US" kern="0" dirty="0">
                <a:ea typeface="ＭＳ Ｐゴシック" panose="020B0600070205080204" pitchFamily="34" charset="-128"/>
              </a:rPr>
              <a:t>Gerhard Klimeck</a:t>
            </a:r>
          </a:p>
          <a:p>
            <a:pPr lvl="1" eaLnBrk="1" hangingPunct="1"/>
            <a:r>
              <a:rPr lang="en-US" altLang="en-US" sz="1800" kern="0" dirty="0">
                <a:ea typeface="ＭＳ Ｐゴシック" panose="020B0600070205080204" pitchFamily="34" charset="-128"/>
              </a:rPr>
              <a:t>Prof. at Purdue since Dec. 2003</a:t>
            </a:r>
          </a:p>
          <a:p>
            <a:pPr lvl="1" eaLnBrk="1" hangingPunct="1"/>
            <a:r>
              <a:rPr lang="en-US" altLang="en-US" sz="1800" kern="0" dirty="0">
                <a:ea typeface="ＭＳ Ｐゴシック" panose="020B0600070205080204" pitchFamily="34" charset="-128"/>
              </a:rPr>
              <a:t>Principal at NASA/JPL, 6 years</a:t>
            </a:r>
          </a:p>
          <a:p>
            <a:pPr lvl="1" eaLnBrk="1" hangingPunct="1"/>
            <a:r>
              <a:rPr lang="en-US" altLang="en-US" sz="1800" kern="0" dirty="0">
                <a:ea typeface="ＭＳ Ｐゴシック" panose="020B0600070205080204" pitchFamily="34" charset="-128"/>
              </a:rPr>
              <a:t>Texas Instruments, 4 years</a:t>
            </a:r>
          </a:p>
          <a:p>
            <a:pPr lvl="1" eaLnBrk="1" hangingPunct="1"/>
            <a:r>
              <a:rPr lang="en-US" altLang="en-US" sz="1800" kern="0" dirty="0">
                <a:ea typeface="ＭＳ Ｐゴシック" panose="020B0600070205080204" pitchFamily="34" charset="-128"/>
              </a:rPr>
              <a:t>Purdue Graduate (1994)</a:t>
            </a:r>
          </a:p>
          <a:p>
            <a:pPr lvl="1" eaLnBrk="1" hangingPunct="1"/>
            <a:r>
              <a:rPr lang="en-US" altLang="en-US" sz="1800" kern="0" dirty="0">
                <a:ea typeface="ＭＳ Ｐゴシック" panose="020B0600070205080204" pitchFamily="34" charset="-128"/>
              </a:rPr>
              <a:t>Over 500 papers on devices/physics</a:t>
            </a:r>
          </a:p>
          <a:p>
            <a:pPr lvl="1" eaLnBrk="1" hangingPunct="1"/>
            <a:r>
              <a:rPr lang="en-US" altLang="en-US" sz="1800" kern="0" dirty="0">
                <a:ea typeface="ＭＳ Ｐゴシック" panose="020B0600070205080204" pitchFamily="34" charset="-128"/>
              </a:rPr>
              <a:t>2012 version of the course at nanoHUB https://</a:t>
            </a:r>
            <a:r>
              <a:rPr lang="en-US" altLang="en-US" sz="1800" kern="0" dirty="0" err="1">
                <a:ea typeface="ＭＳ Ｐゴシック" panose="020B0600070205080204" pitchFamily="34" charset="-128"/>
              </a:rPr>
              <a:t>nanohub.org</a:t>
            </a:r>
            <a:r>
              <a:rPr lang="en-US" altLang="en-US" sz="1800" kern="0" dirty="0">
                <a:ea typeface="ＭＳ Ｐゴシック" panose="020B0600070205080204" pitchFamily="34" charset="-128"/>
              </a:rPr>
              <a:t>/resources/15070</a:t>
            </a:r>
          </a:p>
          <a:p>
            <a:pPr marL="284162" lvl="1" indent="0" eaLnBrk="1" hangingPunct="1">
              <a:buNone/>
            </a:pPr>
            <a:endParaRPr lang="en-US" altLang="en-US" sz="1800" kern="0" dirty="0">
              <a:ea typeface="ＭＳ Ｐゴシック" panose="020B0600070205080204" pitchFamily="34" charset="-128"/>
            </a:endParaRPr>
          </a:p>
        </p:txBody>
      </p:sp>
      <p:pic>
        <p:nvPicPr>
          <p:cNvPr id="11" name="Picture 2" descr="nanoHUB-FALSE-DUSK-20110831-THRU-20120731-5400x2700-LOGN.jpeg">
            <a:extLst>
              <a:ext uri="{FF2B5EF4-FFF2-40B4-BE49-F238E27FC236}">
                <a16:creationId xmlns:a16="http://schemas.microsoft.com/office/drawing/2014/main" id="{9FC9D470-87F8-439E-1017-408619F939BA}"/>
              </a:ext>
            </a:extLst>
          </p:cNvPr>
          <p:cNvPicPr>
            <a:picLocks noChangeAspect="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7555391" y="3009775"/>
            <a:ext cx="3003745" cy="1501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8795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BCEDA-D8F7-51A4-D486-439862B8664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5CD4353-3247-A7B7-4A4F-BA0EEC02297C}"/>
              </a:ext>
            </a:extLst>
          </p:cNvPr>
          <p:cNvSpPr>
            <a:spLocks noGrp="1"/>
          </p:cNvSpPr>
          <p:nvPr>
            <p:ph type="sldNum" sz="quarter" idx="12"/>
          </p:nvPr>
        </p:nvSpPr>
        <p:spPr>
          <a:xfrm>
            <a:off x="11461376" y="6492875"/>
            <a:ext cx="730624" cy="365125"/>
          </a:xfrm>
        </p:spPr>
        <p:txBody>
          <a:bodyPr/>
          <a:lstStyle/>
          <a:p>
            <a:pPr algn="ctr"/>
            <a:fld id="{5193711E-E5F5-CA4A-B778-2C744B852945}" type="slidenum">
              <a:rPr lang="en-US" smtClean="0"/>
              <a:pPr algn="ctr"/>
              <a:t>12</a:t>
            </a:fld>
            <a:endParaRPr lang="en-US"/>
          </a:p>
        </p:txBody>
      </p:sp>
      <p:sp>
        <p:nvSpPr>
          <p:cNvPr id="2" name="TextBox 1">
            <a:extLst>
              <a:ext uri="{FF2B5EF4-FFF2-40B4-BE49-F238E27FC236}">
                <a16:creationId xmlns:a16="http://schemas.microsoft.com/office/drawing/2014/main" id="{265A11EE-C60B-DC7D-4EDE-96DA19D762DF}"/>
              </a:ext>
            </a:extLst>
          </p:cNvPr>
          <p:cNvSpPr txBox="1"/>
          <p:nvPr/>
        </p:nvSpPr>
        <p:spPr>
          <a:xfrm>
            <a:off x="-378279" y="-16946"/>
            <a:ext cx="12948557" cy="677108"/>
          </a:xfrm>
          <a:prstGeom prst="rect">
            <a:avLst/>
          </a:prstGeom>
          <a:noFill/>
        </p:spPr>
        <p:txBody>
          <a:bodyPr wrap="square" rtlCol="0">
            <a:spAutoFit/>
          </a:bodyPr>
          <a:lstStyle/>
          <a:p>
            <a:pPr algn="ctr"/>
            <a:r>
              <a:rPr lang="en-US" sz="3750" b="1" cap="small" dirty="0"/>
              <a:t>Course Information &amp; Logistics</a:t>
            </a:r>
          </a:p>
        </p:txBody>
      </p:sp>
      <p:sp>
        <p:nvSpPr>
          <p:cNvPr id="13" name="Subtitle 10">
            <a:extLst>
              <a:ext uri="{FF2B5EF4-FFF2-40B4-BE49-F238E27FC236}">
                <a16:creationId xmlns:a16="http://schemas.microsoft.com/office/drawing/2014/main" id="{9F5E2642-40B2-59E7-C19C-65603E9549BF}"/>
              </a:ext>
            </a:extLst>
          </p:cNvPr>
          <p:cNvSpPr txBox="1">
            <a:spLocks/>
          </p:cNvSpPr>
          <p:nvPr/>
        </p:nvSpPr>
        <p:spPr>
          <a:xfrm>
            <a:off x="0" y="660162"/>
            <a:ext cx="12192000" cy="61978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spcAft>
                <a:spcPts val="1200"/>
              </a:spcAft>
              <a:buNone/>
              <a:defRPr/>
            </a:pPr>
            <a:r>
              <a:rPr lang="en-US" sz="2200" b="1" dirty="0"/>
              <a:t>Course website</a:t>
            </a:r>
            <a:r>
              <a:rPr lang="en-US" sz="2200" dirty="0"/>
              <a:t>: Brightspace. Login required.</a:t>
            </a:r>
          </a:p>
          <a:p>
            <a:pPr marL="0" indent="0">
              <a:lnSpc>
                <a:spcPct val="100000"/>
              </a:lnSpc>
              <a:spcBef>
                <a:spcPct val="0"/>
              </a:spcBef>
              <a:spcAft>
                <a:spcPts val="1200"/>
              </a:spcAft>
              <a:buNone/>
              <a:defRPr/>
            </a:pPr>
            <a:r>
              <a:rPr lang="en-US" sz="2200" b="1" dirty="0"/>
              <a:t>Instructional modality</a:t>
            </a:r>
            <a:r>
              <a:rPr lang="en-US" sz="2200" dirty="0"/>
              <a:t>: flipped-classroom</a:t>
            </a:r>
          </a:p>
          <a:p>
            <a:pPr>
              <a:lnSpc>
                <a:spcPct val="100000"/>
              </a:lnSpc>
              <a:spcBef>
                <a:spcPct val="0"/>
              </a:spcBef>
              <a:spcAft>
                <a:spcPts val="900"/>
              </a:spcAft>
              <a:defRPr/>
            </a:pPr>
            <a:r>
              <a:rPr lang="en-US" sz="2200" dirty="0"/>
              <a:t>Online video lectures + in-person recitations (in-class on MWF + optional online TBD)</a:t>
            </a:r>
          </a:p>
          <a:p>
            <a:pPr marL="0" indent="0">
              <a:lnSpc>
                <a:spcPct val="100000"/>
              </a:lnSpc>
              <a:spcBef>
                <a:spcPct val="0"/>
              </a:spcBef>
              <a:spcAft>
                <a:spcPts val="600"/>
              </a:spcAft>
              <a:buNone/>
              <a:defRPr/>
            </a:pPr>
            <a:r>
              <a:rPr lang="en-US" sz="2200" b="1" dirty="0"/>
              <a:t>Textbooks</a:t>
            </a:r>
            <a:r>
              <a:rPr lang="en-US" sz="2200" dirty="0"/>
              <a:t>: (hardcopies @WALC’s library of engineering and science; PDFs @ Brightspace)</a:t>
            </a:r>
          </a:p>
          <a:p>
            <a:pPr>
              <a:lnSpc>
                <a:spcPct val="100000"/>
              </a:lnSpc>
              <a:spcBef>
                <a:spcPts val="0"/>
              </a:spcBef>
            </a:pPr>
            <a:r>
              <a:rPr lang="en-US" sz="2200" dirty="0"/>
              <a:t>ASF: Advanced Semiconductor Fundamentals (quantum, semiconductor, transport)</a:t>
            </a:r>
          </a:p>
          <a:p>
            <a:pPr>
              <a:lnSpc>
                <a:spcPct val="100000"/>
              </a:lnSpc>
              <a:spcBef>
                <a:spcPts val="0"/>
              </a:spcBef>
              <a:spcAft>
                <a:spcPts val="1200"/>
              </a:spcAft>
            </a:pPr>
            <a:r>
              <a:rPr lang="en-US" sz="2200" dirty="0"/>
              <a:t>SDF: Semiconductor Device Fundamentals (diode, bipolar, MOSFET)</a:t>
            </a:r>
          </a:p>
          <a:p>
            <a:pPr marL="0" indent="0">
              <a:lnSpc>
                <a:spcPct val="100000"/>
              </a:lnSpc>
              <a:spcBef>
                <a:spcPct val="0"/>
              </a:spcBef>
              <a:spcAft>
                <a:spcPts val="900"/>
              </a:spcAft>
              <a:buNone/>
              <a:defRPr/>
            </a:pPr>
            <a:r>
              <a:rPr lang="en-US" sz="2200" b="1" dirty="0"/>
              <a:t>Homework/Project</a:t>
            </a:r>
          </a:p>
          <a:p>
            <a:pPr>
              <a:lnSpc>
                <a:spcPct val="100000"/>
              </a:lnSpc>
              <a:spcBef>
                <a:spcPct val="0"/>
              </a:spcBef>
              <a:spcAft>
                <a:spcPts val="900"/>
              </a:spcAft>
              <a:defRPr/>
            </a:pPr>
            <a:r>
              <a:rPr lang="en-US" sz="2200" dirty="0"/>
              <a:t>8 homework – due on Lecture Time</a:t>
            </a:r>
          </a:p>
          <a:p>
            <a:pPr>
              <a:lnSpc>
                <a:spcPct val="100000"/>
              </a:lnSpc>
              <a:spcBef>
                <a:spcPct val="0"/>
              </a:spcBef>
              <a:spcAft>
                <a:spcPts val="1200"/>
              </a:spcAft>
              <a:defRPr/>
            </a:pPr>
            <a:r>
              <a:rPr lang="en-US" sz="2200" dirty="0"/>
              <a:t>One project starting on 5</a:t>
            </a:r>
            <a:r>
              <a:rPr lang="en-US" sz="2200" baseline="30000" dirty="0"/>
              <a:t>th</a:t>
            </a:r>
            <a:r>
              <a:rPr lang="en-US" sz="2200" dirty="0"/>
              <a:t> week: team of 3 students – </a:t>
            </a:r>
            <a:r>
              <a:rPr lang="en-US" sz="2200" b="1" dirty="0"/>
              <a:t>team formation due 9/18 (email TA)</a:t>
            </a:r>
          </a:p>
          <a:p>
            <a:pPr marL="0" indent="0">
              <a:lnSpc>
                <a:spcPct val="100000"/>
              </a:lnSpc>
              <a:spcBef>
                <a:spcPct val="0"/>
              </a:spcBef>
              <a:spcAft>
                <a:spcPts val="1200"/>
              </a:spcAft>
              <a:buNone/>
              <a:defRPr/>
            </a:pPr>
            <a:r>
              <a:rPr lang="en-US" sz="2200" b="1" dirty="0"/>
              <a:t>Exam: </a:t>
            </a:r>
            <a:r>
              <a:rPr lang="en-US" sz="2200" dirty="0"/>
              <a:t>One mid-term exam on 8</a:t>
            </a:r>
            <a:r>
              <a:rPr lang="en-US" sz="2200" baseline="30000" dirty="0"/>
              <a:t>th</a:t>
            </a:r>
            <a:r>
              <a:rPr lang="en-US" sz="2200" dirty="0"/>
              <a:t> week; one final exam on 15</a:t>
            </a:r>
            <a:r>
              <a:rPr lang="en-US" sz="2200" baseline="30000" dirty="0"/>
              <a:t>th</a:t>
            </a:r>
            <a:r>
              <a:rPr lang="en-US" sz="2200" dirty="0"/>
              <a:t> or 16</a:t>
            </a:r>
            <a:r>
              <a:rPr lang="en-US" sz="2200" baseline="30000" dirty="0"/>
              <a:t>th</a:t>
            </a:r>
            <a:r>
              <a:rPr lang="en-US" sz="2200" dirty="0"/>
              <a:t> week</a:t>
            </a:r>
          </a:p>
          <a:p>
            <a:pPr marL="0" indent="0">
              <a:lnSpc>
                <a:spcPct val="100000"/>
              </a:lnSpc>
              <a:spcBef>
                <a:spcPct val="0"/>
              </a:spcBef>
              <a:spcAft>
                <a:spcPts val="1200"/>
              </a:spcAft>
              <a:buNone/>
              <a:defRPr/>
            </a:pPr>
            <a:r>
              <a:rPr lang="en-US" sz="2200" b="1" dirty="0"/>
              <a:t>Office hour: </a:t>
            </a:r>
            <a:r>
              <a:rPr lang="en-US" sz="2200" dirty="0"/>
              <a:t>On zoom or in-person @TBD; additional appointments scheduled by email </a:t>
            </a:r>
          </a:p>
          <a:p>
            <a:pPr marL="0" indent="0">
              <a:lnSpc>
                <a:spcPct val="100000"/>
              </a:lnSpc>
              <a:spcBef>
                <a:spcPct val="0"/>
              </a:spcBef>
              <a:spcAft>
                <a:spcPts val="900"/>
              </a:spcAft>
              <a:buNone/>
              <a:defRPr/>
            </a:pPr>
            <a:r>
              <a:rPr lang="en-US" sz="2200" b="1" dirty="0"/>
              <a:t>TA</a:t>
            </a:r>
            <a:r>
              <a:rPr lang="en-US" sz="2200" dirty="0"/>
              <a:t>: Hong-Yang Lin (xxx</a:t>
            </a:r>
            <a:r>
              <a:rPr lang="en-US" sz="2200" dirty="0">
                <a:hlinkClick r:id="rId3"/>
              </a:rPr>
              <a:t>@purdue.edu</a:t>
            </a:r>
            <a:r>
              <a:rPr lang="en-US" sz="2200" dirty="0"/>
              <a:t>)</a:t>
            </a:r>
          </a:p>
          <a:p>
            <a:pPr marL="0" indent="0">
              <a:lnSpc>
                <a:spcPct val="100000"/>
              </a:lnSpc>
              <a:spcBef>
                <a:spcPct val="0"/>
              </a:spcBef>
              <a:spcAft>
                <a:spcPts val="900"/>
              </a:spcAft>
              <a:buNone/>
              <a:defRPr/>
            </a:pPr>
            <a:endParaRPr lang="en-US" sz="2200" dirty="0"/>
          </a:p>
        </p:txBody>
      </p:sp>
    </p:spTree>
    <p:extLst>
      <p:ext uri="{BB962C8B-B14F-4D97-AF65-F5344CB8AC3E}">
        <p14:creationId xmlns:p14="http://schemas.microsoft.com/office/powerpoint/2010/main" val="2909015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7AE42-7907-55A4-B74B-43F30816B9B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9637F4-3BAF-C9BC-064E-B2E83AD72382}"/>
              </a:ext>
            </a:extLst>
          </p:cNvPr>
          <p:cNvSpPr>
            <a:spLocks noGrp="1"/>
          </p:cNvSpPr>
          <p:nvPr>
            <p:ph type="sldNum" sz="quarter" idx="12"/>
          </p:nvPr>
        </p:nvSpPr>
        <p:spPr>
          <a:xfrm>
            <a:off x="11461376" y="6492875"/>
            <a:ext cx="730624" cy="365125"/>
          </a:xfrm>
        </p:spPr>
        <p:txBody>
          <a:bodyPr/>
          <a:lstStyle/>
          <a:p>
            <a:pPr algn="ctr"/>
            <a:fld id="{5193711E-E5F5-CA4A-B778-2C744B852945}" type="slidenum">
              <a:rPr lang="en-US" smtClean="0"/>
              <a:pPr algn="ctr"/>
              <a:t>13</a:t>
            </a:fld>
            <a:endParaRPr lang="en-US"/>
          </a:p>
        </p:txBody>
      </p:sp>
      <p:sp>
        <p:nvSpPr>
          <p:cNvPr id="2" name="TextBox 1">
            <a:extLst>
              <a:ext uri="{FF2B5EF4-FFF2-40B4-BE49-F238E27FC236}">
                <a16:creationId xmlns:a16="http://schemas.microsoft.com/office/drawing/2014/main" id="{4A9E9019-DF39-232C-8314-46CFA630E574}"/>
              </a:ext>
            </a:extLst>
          </p:cNvPr>
          <p:cNvSpPr txBox="1"/>
          <p:nvPr/>
        </p:nvSpPr>
        <p:spPr>
          <a:xfrm>
            <a:off x="377190" y="611704"/>
            <a:ext cx="11304269" cy="677108"/>
          </a:xfrm>
          <a:prstGeom prst="rect">
            <a:avLst/>
          </a:prstGeom>
          <a:noFill/>
        </p:spPr>
        <p:txBody>
          <a:bodyPr wrap="square" rtlCol="0">
            <a:spAutoFit/>
          </a:bodyPr>
          <a:lstStyle/>
          <a:p>
            <a:pPr algn="ctr"/>
            <a:r>
              <a:rPr lang="en-US" altLang="zh-CN" sz="3750" b="1" cap="small" dirty="0"/>
              <a:t>Final Grade Breakdown</a:t>
            </a:r>
            <a:endParaRPr lang="en-US" sz="3750" b="1" cap="small" dirty="0"/>
          </a:p>
        </p:txBody>
      </p:sp>
      <p:graphicFrame>
        <p:nvGraphicFramePr>
          <p:cNvPr id="3" name="Table 2">
            <a:extLst>
              <a:ext uri="{FF2B5EF4-FFF2-40B4-BE49-F238E27FC236}">
                <a16:creationId xmlns:a16="http://schemas.microsoft.com/office/drawing/2014/main" id="{CF46E387-235C-BFE4-A6E2-AB534AD3F094}"/>
              </a:ext>
            </a:extLst>
          </p:cNvPr>
          <p:cNvGraphicFramePr>
            <a:graphicFrameLocks noGrp="1"/>
          </p:cNvGraphicFramePr>
          <p:nvPr>
            <p:extLst>
              <p:ext uri="{D42A27DB-BD31-4B8C-83A1-F6EECF244321}">
                <p14:modId xmlns:p14="http://schemas.microsoft.com/office/powerpoint/2010/main" val="468772695"/>
              </p:ext>
            </p:extLst>
          </p:nvPr>
        </p:nvGraphicFramePr>
        <p:xfrm>
          <a:off x="2031999" y="2210536"/>
          <a:ext cx="8128000" cy="2072640"/>
        </p:xfrm>
        <a:graphic>
          <a:graphicData uri="http://schemas.openxmlformats.org/drawingml/2006/table">
            <a:tbl>
              <a:tblPr firstRow="1" bandRow="1"/>
              <a:tblGrid>
                <a:gridCol w="4064000">
                  <a:extLst>
                    <a:ext uri="{9D8B030D-6E8A-4147-A177-3AD203B41FA5}">
                      <a16:colId xmlns:a16="http://schemas.microsoft.com/office/drawing/2014/main" val="2629331159"/>
                    </a:ext>
                  </a:extLst>
                </a:gridCol>
                <a:gridCol w="4064000">
                  <a:extLst>
                    <a:ext uri="{9D8B030D-6E8A-4147-A177-3AD203B41FA5}">
                      <a16:colId xmlns:a16="http://schemas.microsoft.com/office/drawing/2014/main" val="2440561810"/>
                    </a:ext>
                  </a:extLst>
                </a:gridCol>
              </a:tblGrid>
              <a:tr h="370840">
                <a:tc>
                  <a:txBody>
                    <a:bodyPr/>
                    <a:lstStyle/>
                    <a:p>
                      <a:pPr algn="ctr"/>
                      <a:r>
                        <a:rPr lang="en-US" sz="2800" dirty="0"/>
                        <a:t>Homework</a:t>
                      </a:r>
                    </a:p>
                  </a:txBody>
                  <a:tcPr/>
                </a:tc>
                <a:tc>
                  <a:txBody>
                    <a:bodyPr/>
                    <a:lstStyle/>
                    <a:p>
                      <a:pPr algn="ctr"/>
                      <a:r>
                        <a:rPr lang="en-US" sz="2800" dirty="0"/>
                        <a:t>20%</a:t>
                      </a:r>
                    </a:p>
                  </a:txBody>
                  <a:tcPr/>
                </a:tc>
                <a:extLst>
                  <a:ext uri="{0D108BD9-81ED-4DB2-BD59-A6C34878D82A}">
                    <a16:rowId xmlns:a16="http://schemas.microsoft.com/office/drawing/2014/main" val="3067068772"/>
                  </a:ext>
                </a:extLst>
              </a:tr>
              <a:tr h="370840">
                <a:tc>
                  <a:txBody>
                    <a:bodyPr/>
                    <a:lstStyle/>
                    <a:p>
                      <a:pPr algn="ctr"/>
                      <a:r>
                        <a:rPr lang="en-US" sz="2800" dirty="0"/>
                        <a:t>Project</a:t>
                      </a:r>
                    </a:p>
                  </a:txBody>
                  <a:tcPr/>
                </a:tc>
                <a:tc>
                  <a:txBody>
                    <a:bodyPr/>
                    <a:lstStyle/>
                    <a:p>
                      <a:pPr algn="ctr"/>
                      <a:r>
                        <a:rPr lang="en-US" sz="2800" dirty="0"/>
                        <a:t>20%</a:t>
                      </a:r>
                    </a:p>
                  </a:txBody>
                  <a:tcPr/>
                </a:tc>
                <a:extLst>
                  <a:ext uri="{0D108BD9-81ED-4DB2-BD59-A6C34878D82A}">
                    <a16:rowId xmlns:a16="http://schemas.microsoft.com/office/drawing/2014/main" val="2174285794"/>
                  </a:ext>
                </a:extLst>
              </a:tr>
              <a:tr h="370840">
                <a:tc>
                  <a:txBody>
                    <a:bodyPr/>
                    <a:lstStyle/>
                    <a:p>
                      <a:pPr algn="ctr"/>
                      <a:r>
                        <a:rPr lang="en-US" sz="2800" dirty="0"/>
                        <a:t>Mid-term Exam </a:t>
                      </a:r>
                    </a:p>
                  </a:txBody>
                  <a:tcPr/>
                </a:tc>
                <a:tc>
                  <a:txBody>
                    <a:bodyPr/>
                    <a:lstStyle/>
                    <a:p>
                      <a:pPr algn="ctr"/>
                      <a:r>
                        <a:rPr lang="en-US" sz="2800" dirty="0"/>
                        <a:t>30%</a:t>
                      </a:r>
                    </a:p>
                  </a:txBody>
                  <a:tcPr/>
                </a:tc>
                <a:extLst>
                  <a:ext uri="{0D108BD9-81ED-4DB2-BD59-A6C34878D82A}">
                    <a16:rowId xmlns:a16="http://schemas.microsoft.com/office/drawing/2014/main" val="2899546669"/>
                  </a:ext>
                </a:extLst>
              </a:tr>
              <a:tr h="370840">
                <a:tc>
                  <a:txBody>
                    <a:bodyPr/>
                    <a:lstStyle/>
                    <a:p>
                      <a:pPr algn="ctr"/>
                      <a:r>
                        <a:rPr lang="en-US" sz="2800" dirty="0"/>
                        <a:t>Final Exam</a:t>
                      </a:r>
                    </a:p>
                  </a:txBody>
                  <a:tcPr/>
                </a:tc>
                <a:tc>
                  <a:txBody>
                    <a:bodyPr/>
                    <a:lstStyle/>
                    <a:p>
                      <a:pPr algn="ctr"/>
                      <a:r>
                        <a:rPr lang="en-US" sz="2800" dirty="0"/>
                        <a:t>30%</a:t>
                      </a:r>
                    </a:p>
                  </a:txBody>
                  <a:tcPr/>
                </a:tc>
                <a:extLst>
                  <a:ext uri="{0D108BD9-81ED-4DB2-BD59-A6C34878D82A}">
                    <a16:rowId xmlns:a16="http://schemas.microsoft.com/office/drawing/2014/main" val="3630982473"/>
                  </a:ext>
                </a:extLst>
              </a:tr>
            </a:tbl>
          </a:graphicData>
        </a:graphic>
      </p:graphicFrame>
    </p:spTree>
    <p:extLst>
      <p:ext uri="{BB962C8B-B14F-4D97-AF65-F5344CB8AC3E}">
        <p14:creationId xmlns:p14="http://schemas.microsoft.com/office/powerpoint/2010/main" val="13598624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82501-3F8B-DA7D-B412-2ABB59546D1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043A7D-D204-3BE5-3787-E9B7E3A9C8D5}"/>
              </a:ext>
            </a:extLst>
          </p:cNvPr>
          <p:cNvSpPr>
            <a:spLocks noGrp="1"/>
          </p:cNvSpPr>
          <p:nvPr>
            <p:ph type="sldNum" sz="quarter" idx="12"/>
          </p:nvPr>
        </p:nvSpPr>
        <p:spPr>
          <a:xfrm>
            <a:off x="11461376" y="6492875"/>
            <a:ext cx="730624" cy="365125"/>
          </a:xfrm>
        </p:spPr>
        <p:txBody>
          <a:bodyPr/>
          <a:lstStyle/>
          <a:p>
            <a:pPr algn="ctr"/>
            <a:fld id="{5193711E-E5F5-CA4A-B778-2C744B852945}" type="slidenum">
              <a:rPr lang="en-US" smtClean="0"/>
              <a:pPr algn="ctr"/>
              <a:t>14</a:t>
            </a:fld>
            <a:endParaRPr lang="en-US"/>
          </a:p>
        </p:txBody>
      </p:sp>
      <p:sp>
        <p:nvSpPr>
          <p:cNvPr id="2" name="TextBox 1">
            <a:extLst>
              <a:ext uri="{FF2B5EF4-FFF2-40B4-BE49-F238E27FC236}">
                <a16:creationId xmlns:a16="http://schemas.microsoft.com/office/drawing/2014/main" id="{C83BD73B-F994-137C-3F5B-5A26EFB6C225}"/>
              </a:ext>
            </a:extLst>
          </p:cNvPr>
          <p:cNvSpPr txBox="1"/>
          <p:nvPr/>
        </p:nvSpPr>
        <p:spPr>
          <a:xfrm>
            <a:off x="-378280" y="348814"/>
            <a:ext cx="12948557" cy="677108"/>
          </a:xfrm>
          <a:prstGeom prst="rect">
            <a:avLst/>
          </a:prstGeom>
          <a:noFill/>
        </p:spPr>
        <p:txBody>
          <a:bodyPr wrap="square" rtlCol="0">
            <a:spAutoFit/>
          </a:bodyPr>
          <a:lstStyle/>
          <a:p>
            <a:pPr algn="ctr"/>
            <a:r>
              <a:rPr lang="en-US" sz="3750" b="1" cap="small" dirty="0"/>
              <a:t>Starting Now</a:t>
            </a:r>
          </a:p>
        </p:txBody>
      </p:sp>
      <p:sp>
        <p:nvSpPr>
          <p:cNvPr id="13" name="Subtitle 10">
            <a:extLst>
              <a:ext uri="{FF2B5EF4-FFF2-40B4-BE49-F238E27FC236}">
                <a16:creationId xmlns:a16="http://schemas.microsoft.com/office/drawing/2014/main" id="{7A686152-027B-CBD7-CC9C-E719D5E7F06D}"/>
              </a:ext>
            </a:extLst>
          </p:cNvPr>
          <p:cNvSpPr txBox="1">
            <a:spLocks/>
          </p:cNvSpPr>
          <p:nvPr/>
        </p:nvSpPr>
        <p:spPr>
          <a:xfrm>
            <a:off x="1136373" y="1471513"/>
            <a:ext cx="9919253" cy="35576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0"/>
              </a:spcBef>
              <a:spcAft>
                <a:spcPts val="1500"/>
              </a:spcAft>
              <a:defRPr/>
            </a:pPr>
            <a:r>
              <a:rPr lang="en-US" dirty="0"/>
              <a:t>Go over and get familiar with syllabus</a:t>
            </a:r>
          </a:p>
          <a:p>
            <a:pPr>
              <a:lnSpc>
                <a:spcPct val="100000"/>
              </a:lnSpc>
              <a:spcBef>
                <a:spcPct val="0"/>
              </a:spcBef>
              <a:spcAft>
                <a:spcPts val="1500"/>
              </a:spcAft>
              <a:defRPr/>
            </a:pPr>
            <a:r>
              <a:rPr lang="en-US" b="1" dirty="0"/>
              <a:t>Watch sections 1-3 lecture videos</a:t>
            </a:r>
          </a:p>
          <a:p>
            <a:pPr>
              <a:lnSpc>
                <a:spcPct val="100000"/>
              </a:lnSpc>
              <a:spcBef>
                <a:spcPct val="0"/>
              </a:spcBef>
              <a:spcAft>
                <a:spcPts val="1500"/>
              </a:spcAft>
              <a:defRPr/>
            </a:pPr>
            <a:r>
              <a:rPr lang="en-US" dirty="0"/>
              <a:t>Set up Gradescope, Brightspace, Piazza, and nanoHUB</a:t>
            </a:r>
          </a:p>
          <a:p>
            <a:pPr>
              <a:lnSpc>
                <a:spcPct val="100000"/>
              </a:lnSpc>
              <a:spcBef>
                <a:spcPct val="0"/>
              </a:spcBef>
              <a:spcAft>
                <a:spcPts val="1500"/>
              </a:spcAft>
              <a:buClr>
                <a:schemeClr val="tx1"/>
              </a:buClr>
              <a:defRPr/>
            </a:pPr>
            <a:r>
              <a:rPr lang="en-US" dirty="0"/>
              <a:t>Get started on homework</a:t>
            </a:r>
          </a:p>
          <a:p>
            <a:pPr>
              <a:lnSpc>
                <a:spcPct val="100000"/>
              </a:lnSpc>
              <a:spcBef>
                <a:spcPct val="0"/>
              </a:spcBef>
              <a:spcAft>
                <a:spcPts val="1500"/>
              </a:spcAft>
              <a:buClr>
                <a:schemeClr val="tx1"/>
              </a:buClr>
              <a:defRPr/>
            </a:pPr>
            <a:r>
              <a:rPr lang="en-US" dirty="0"/>
              <a:t>Get to know your classmates</a:t>
            </a:r>
          </a:p>
          <a:p>
            <a:pPr>
              <a:lnSpc>
                <a:spcPct val="100000"/>
              </a:lnSpc>
              <a:spcBef>
                <a:spcPct val="0"/>
              </a:spcBef>
              <a:spcAft>
                <a:spcPts val="1500"/>
              </a:spcAft>
              <a:buClr>
                <a:schemeClr val="tx1"/>
              </a:buClr>
              <a:defRPr/>
            </a:pPr>
            <a:endParaRPr lang="en-US" dirty="0"/>
          </a:p>
        </p:txBody>
      </p:sp>
    </p:spTree>
    <p:extLst>
      <p:ext uri="{BB962C8B-B14F-4D97-AF65-F5344CB8AC3E}">
        <p14:creationId xmlns:p14="http://schemas.microsoft.com/office/powerpoint/2010/main" val="1336369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287C4-F185-8CD2-75EE-D3DCEF724C3A}"/>
            </a:ext>
          </a:extLst>
        </p:cNvPr>
        <p:cNvGrpSpPr/>
        <p:nvPr/>
      </p:nvGrpSpPr>
      <p:grpSpPr>
        <a:xfrm>
          <a:off x="0" y="0"/>
          <a:ext cx="0" cy="0"/>
          <a:chOff x="0" y="0"/>
          <a:chExt cx="0" cy="0"/>
        </a:xfrm>
      </p:grpSpPr>
      <p:pic>
        <p:nvPicPr>
          <p:cNvPr id="3" name="Picture 2" descr="A black background with a black square&#10;&#10;AI-generated content may be incorrect.">
            <a:extLst>
              <a:ext uri="{FF2B5EF4-FFF2-40B4-BE49-F238E27FC236}">
                <a16:creationId xmlns:a16="http://schemas.microsoft.com/office/drawing/2014/main" id="{308AE213-A314-697B-C22B-4C9BD1BB0772}"/>
              </a:ext>
            </a:extLst>
          </p:cNvPr>
          <p:cNvPicPr>
            <a:picLocks noChangeAspect="1"/>
          </p:cNvPicPr>
          <p:nvPr/>
        </p:nvPicPr>
        <p:blipFill>
          <a:blip r:embed="rId3"/>
          <a:stretch>
            <a:fillRect/>
          </a:stretch>
        </p:blipFill>
        <p:spPr>
          <a:xfrm>
            <a:off x="121556" y="6492875"/>
            <a:ext cx="1857381" cy="332467"/>
          </a:xfrm>
          <a:prstGeom prst="rect">
            <a:avLst/>
          </a:prstGeom>
        </p:spPr>
      </p:pic>
      <p:sp>
        <p:nvSpPr>
          <p:cNvPr id="4" name="Slide Number Placeholder 3">
            <a:extLst>
              <a:ext uri="{FF2B5EF4-FFF2-40B4-BE49-F238E27FC236}">
                <a16:creationId xmlns:a16="http://schemas.microsoft.com/office/drawing/2014/main" id="{47FABB74-45AE-2D93-C74C-0B64CA4C2C4E}"/>
              </a:ext>
            </a:extLst>
          </p:cNvPr>
          <p:cNvSpPr>
            <a:spLocks noGrp="1"/>
          </p:cNvSpPr>
          <p:nvPr>
            <p:ph type="sldNum" sz="quarter" idx="12"/>
          </p:nvPr>
        </p:nvSpPr>
        <p:spPr>
          <a:xfrm>
            <a:off x="11461376" y="6492875"/>
            <a:ext cx="730624" cy="365125"/>
          </a:xfrm>
        </p:spPr>
        <p:txBody>
          <a:bodyPr/>
          <a:lstStyle/>
          <a:p>
            <a:pPr algn="ctr"/>
            <a:fld id="{5193711E-E5F5-CA4A-B778-2C744B852945}" type="slidenum">
              <a:rPr lang="en-US" smtClean="0"/>
              <a:pPr algn="ctr"/>
              <a:t>1</a:t>
            </a:fld>
            <a:endParaRPr lang="en-US"/>
          </a:p>
        </p:txBody>
      </p:sp>
      <p:sp>
        <p:nvSpPr>
          <p:cNvPr id="2" name="TextBox 1">
            <a:extLst>
              <a:ext uri="{FF2B5EF4-FFF2-40B4-BE49-F238E27FC236}">
                <a16:creationId xmlns:a16="http://schemas.microsoft.com/office/drawing/2014/main" id="{331DB655-391D-AA86-16F1-C47E5B619CEC}"/>
              </a:ext>
            </a:extLst>
          </p:cNvPr>
          <p:cNvSpPr txBox="1"/>
          <p:nvPr/>
        </p:nvSpPr>
        <p:spPr>
          <a:xfrm>
            <a:off x="0" y="-16946"/>
            <a:ext cx="12192000" cy="707886"/>
          </a:xfrm>
          <a:prstGeom prst="rect">
            <a:avLst/>
          </a:prstGeom>
          <a:noFill/>
        </p:spPr>
        <p:txBody>
          <a:bodyPr wrap="square" rtlCol="0">
            <a:spAutoFit/>
          </a:bodyPr>
          <a:lstStyle/>
          <a:p>
            <a:pPr algn="ctr"/>
            <a:r>
              <a:rPr lang="en-US" sz="4000" b="1" cap="small" dirty="0"/>
              <a:t>Why Are Solid-State Devices Interesting? </a:t>
            </a:r>
          </a:p>
        </p:txBody>
      </p:sp>
      <p:sp>
        <p:nvSpPr>
          <p:cNvPr id="6" name="Subtitle 10">
            <a:extLst>
              <a:ext uri="{FF2B5EF4-FFF2-40B4-BE49-F238E27FC236}">
                <a16:creationId xmlns:a16="http://schemas.microsoft.com/office/drawing/2014/main" id="{ABD78316-AF1C-3FDA-1C9E-F6FBC116ABE4}"/>
              </a:ext>
            </a:extLst>
          </p:cNvPr>
          <p:cNvSpPr txBox="1">
            <a:spLocks/>
          </p:cNvSpPr>
          <p:nvPr/>
        </p:nvSpPr>
        <p:spPr>
          <a:xfrm>
            <a:off x="820347" y="1296919"/>
            <a:ext cx="10551306" cy="10335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dirty="0"/>
              <a:t>A scientific and engineering masterpiece in human history</a:t>
            </a:r>
          </a:p>
        </p:txBody>
      </p:sp>
      <p:pic>
        <p:nvPicPr>
          <p:cNvPr id="8" name="Picture 4" descr="transistors-intel.jpg (1024×576)">
            <a:extLst>
              <a:ext uri="{FF2B5EF4-FFF2-40B4-BE49-F238E27FC236}">
                <a16:creationId xmlns:a16="http://schemas.microsoft.com/office/drawing/2014/main" id="{BAB98364-F04C-44AD-1BE4-79096C90812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1559" t="24277" r="11000" b="30634"/>
          <a:stretch/>
        </p:blipFill>
        <p:spPr bwMode="auto">
          <a:xfrm>
            <a:off x="2975642" y="2223611"/>
            <a:ext cx="1879599" cy="1273243"/>
          </a:xfrm>
          <a:prstGeom prst="rect">
            <a:avLst/>
          </a:prstGeom>
          <a:noFill/>
          <a:ln>
            <a:solidFill>
              <a:schemeClr val="bg1">
                <a:lumMod val="85000"/>
              </a:schemeClr>
            </a:solidFill>
          </a:ln>
          <a:extLst>
            <a:ext uri="{909E8E84-426E-40dd-AFC4-6F175D3DCCD1}">
              <a14:hiddenFill xmlns:a14="http://schemas.microsoft.com/office/drawing/2010/main" xmlns="">
                <a:solidFill>
                  <a:srgbClr val="FFFFFF"/>
                </a:solidFill>
              </a14:hiddenFill>
            </a:ext>
          </a:extLst>
        </p:spPr>
      </p:pic>
      <p:pic>
        <p:nvPicPr>
          <p:cNvPr id="2050" name="Picture 2" descr="SiO 2 /Si structure observed in TEM (a) and HRTEM (b), (c) images. |  Download Scientific Diagram">
            <a:extLst>
              <a:ext uri="{FF2B5EF4-FFF2-40B4-BE49-F238E27FC236}">
                <a16:creationId xmlns:a16="http://schemas.microsoft.com/office/drawing/2014/main" id="{F9B0C8CD-8D2F-F7AE-75BC-5C59F877E96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0181" r="39525" b="52306"/>
          <a:stretch>
            <a:fillRect/>
          </a:stretch>
        </p:blipFill>
        <p:spPr bwMode="auto">
          <a:xfrm>
            <a:off x="414867" y="2206296"/>
            <a:ext cx="2155295" cy="1201033"/>
          </a:xfrm>
          <a:prstGeom prst="rect">
            <a:avLst/>
          </a:prstGeom>
          <a:noFill/>
          <a:extLst>
            <a:ext uri="{909E8E84-426E-40DD-AFC4-6F175D3DCCD1}">
              <a14:hiddenFill xmlns:a14="http://schemas.microsoft.com/office/drawing/2010/main">
                <a:solidFill>
                  <a:srgbClr val="FFFFFF"/>
                </a:solidFill>
              </a14:hiddenFill>
            </a:ext>
          </a:extLst>
        </p:spPr>
      </p:pic>
      <p:sp>
        <p:nvSpPr>
          <p:cNvPr id="11" name="Subtitle 10">
            <a:extLst>
              <a:ext uri="{FF2B5EF4-FFF2-40B4-BE49-F238E27FC236}">
                <a16:creationId xmlns:a16="http://schemas.microsoft.com/office/drawing/2014/main" id="{682D4FC9-D553-6151-9ED7-EF00F52B25AD}"/>
              </a:ext>
            </a:extLst>
          </p:cNvPr>
          <p:cNvSpPr txBox="1">
            <a:spLocks/>
          </p:cNvSpPr>
          <p:nvPr/>
        </p:nvSpPr>
        <p:spPr>
          <a:xfrm>
            <a:off x="499074" y="3367207"/>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dirty="0"/>
              <a:t>Atom</a:t>
            </a:r>
          </a:p>
        </p:txBody>
      </p:sp>
      <p:sp>
        <p:nvSpPr>
          <p:cNvPr id="13" name="Subtitle 10">
            <a:extLst>
              <a:ext uri="{FF2B5EF4-FFF2-40B4-BE49-F238E27FC236}">
                <a16:creationId xmlns:a16="http://schemas.microsoft.com/office/drawing/2014/main" id="{3AE838B5-F61F-1D76-AE55-F8E2A69B2365}"/>
              </a:ext>
            </a:extLst>
          </p:cNvPr>
          <p:cNvSpPr txBox="1">
            <a:spLocks/>
          </p:cNvSpPr>
          <p:nvPr/>
        </p:nvSpPr>
        <p:spPr>
          <a:xfrm>
            <a:off x="2868360" y="3367207"/>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dirty="0"/>
              <a:t>Nano</a:t>
            </a:r>
          </a:p>
        </p:txBody>
      </p:sp>
      <p:sp>
        <p:nvSpPr>
          <p:cNvPr id="15" name="Subtitle 10">
            <a:extLst>
              <a:ext uri="{FF2B5EF4-FFF2-40B4-BE49-F238E27FC236}">
                <a16:creationId xmlns:a16="http://schemas.microsoft.com/office/drawing/2014/main" id="{1E3E1169-85E6-6C08-83CE-87D2E5AF0C82}"/>
              </a:ext>
            </a:extLst>
          </p:cNvPr>
          <p:cNvSpPr txBox="1">
            <a:spLocks/>
          </p:cNvSpPr>
          <p:nvPr/>
        </p:nvSpPr>
        <p:spPr>
          <a:xfrm>
            <a:off x="5321853" y="3367207"/>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dirty="0"/>
              <a:t>Micro</a:t>
            </a:r>
          </a:p>
        </p:txBody>
      </p:sp>
      <p:pic>
        <p:nvPicPr>
          <p:cNvPr id="2052" name="Picture 4" descr="Understanding silicon circuits: inside the ubiquitous 741 op amp">
            <a:extLst>
              <a:ext uri="{FF2B5EF4-FFF2-40B4-BE49-F238E27FC236}">
                <a16:creationId xmlns:a16="http://schemas.microsoft.com/office/drawing/2014/main" id="{E499BF50-1DD8-FFA1-A839-FC824F8FB1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21853" y="2193959"/>
            <a:ext cx="2052131" cy="1320210"/>
          </a:xfrm>
          <a:prstGeom prst="rect">
            <a:avLst/>
          </a:prstGeom>
          <a:noFill/>
          <a:extLst>
            <a:ext uri="{909E8E84-426E-40DD-AFC4-6F175D3DCCD1}">
              <a14:hiddenFill xmlns:a14="http://schemas.microsoft.com/office/drawing/2010/main">
                <a:solidFill>
                  <a:srgbClr val="FFFFFF"/>
                </a:solidFill>
              </a14:hiddenFill>
            </a:ext>
          </a:extLst>
        </p:spPr>
      </p:pic>
      <p:sp>
        <p:nvSpPr>
          <p:cNvPr id="17" name="Subtitle 10">
            <a:extLst>
              <a:ext uri="{FF2B5EF4-FFF2-40B4-BE49-F238E27FC236}">
                <a16:creationId xmlns:a16="http://schemas.microsoft.com/office/drawing/2014/main" id="{04DB90B1-3F88-8CFC-41F5-3E3C64B3AD38}"/>
              </a:ext>
            </a:extLst>
          </p:cNvPr>
          <p:cNvSpPr txBox="1">
            <a:spLocks/>
          </p:cNvSpPr>
          <p:nvPr/>
        </p:nvSpPr>
        <p:spPr>
          <a:xfrm>
            <a:off x="499074" y="2485795"/>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b="1" dirty="0">
                <a:solidFill>
                  <a:schemeClr val="bg1"/>
                </a:solidFill>
              </a:rPr>
              <a:t>Crystal</a:t>
            </a:r>
            <a:endParaRPr lang="en-US" sz="2400" dirty="0">
              <a:solidFill>
                <a:schemeClr val="bg1"/>
              </a:solidFill>
            </a:endParaRPr>
          </a:p>
        </p:txBody>
      </p:sp>
      <p:sp>
        <p:nvSpPr>
          <p:cNvPr id="18" name="Subtitle 10">
            <a:extLst>
              <a:ext uri="{FF2B5EF4-FFF2-40B4-BE49-F238E27FC236}">
                <a16:creationId xmlns:a16="http://schemas.microsoft.com/office/drawing/2014/main" id="{6E41B1B1-F582-81A9-D2FC-9E1EC8755C82}"/>
              </a:ext>
            </a:extLst>
          </p:cNvPr>
          <p:cNvSpPr txBox="1">
            <a:spLocks/>
          </p:cNvSpPr>
          <p:nvPr/>
        </p:nvSpPr>
        <p:spPr>
          <a:xfrm>
            <a:off x="2868360" y="2485795"/>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b="1" dirty="0">
                <a:solidFill>
                  <a:schemeClr val="bg1"/>
                </a:solidFill>
              </a:rPr>
              <a:t>Transistor</a:t>
            </a:r>
            <a:endParaRPr lang="en-US" sz="2400" dirty="0">
              <a:solidFill>
                <a:schemeClr val="bg1"/>
              </a:solidFill>
            </a:endParaRPr>
          </a:p>
        </p:txBody>
      </p:sp>
      <p:sp>
        <p:nvSpPr>
          <p:cNvPr id="19" name="Subtitle 10">
            <a:extLst>
              <a:ext uri="{FF2B5EF4-FFF2-40B4-BE49-F238E27FC236}">
                <a16:creationId xmlns:a16="http://schemas.microsoft.com/office/drawing/2014/main" id="{ABB4BD82-1549-4D88-C106-C2D0CE9058C4}"/>
              </a:ext>
            </a:extLst>
          </p:cNvPr>
          <p:cNvSpPr txBox="1">
            <a:spLocks/>
          </p:cNvSpPr>
          <p:nvPr/>
        </p:nvSpPr>
        <p:spPr>
          <a:xfrm>
            <a:off x="5387103" y="2485795"/>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b="1" dirty="0">
                <a:solidFill>
                  <a:schemeClr val="bg1"/>
                </a:solidFill>
              </a:rPr>
              <a:t>Circuit</a:t>
            </a:r>
            <a:endParaRPr lang="en-US" sz="2400" dirty="0">
              <a:solidFill>
                <a:schemeClr val="bg1"/>
              </a:solidFill>
            </a:endParaRPr>
          </a:p>
        </p:txBody>
      </p:sp>
      <p:sp>
        <p:nvSpPr>
          <p:cNvPr id="20" name="Subtitle 10">
            <a:extLst>
              <a:ext uri="{FF2B5EF4-FFF2-40B4-BE49-F238E27FC236}">
                <a16:creationId xmlns:a16="http://schemas.microsoft.com/office/drawing/2014/main" id="{9C99D297-040F-D781-4588-001753DDC546}"/>
              </a:ext>
            </a:extLst>
          </p:cNvPr>
          <p:cNvSpPr txBox="1">
            <a:spLocks/>
          </p:cNvSpPr>
          <p:nvPr/>
        </p:nvSpPr>
        <p:spPr>
          <a:xfrm>
            <a:off x="7609494" y="3367207"/>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dirty="0"/>
              <a:t>Centimeter</a:t>
            </a:r>
          </a:p>
        </p:txBody>
      </p:sp>
      <p:pic>
        <p:nvPicPr>
          <p:cNvPr id="2056" name="Picture 8" descr="NVIDIA H200 on aiserver.eu">
            <a:extLst>
              <a:ext uri="{FF2B5EF4-FFF2-40B4-BE49-F238E27FC236}">
                <a16:creationId xmlns:a16="http://schemas.microsoft.com/office/drawing/2014/main" id="{947B5941-8382-093B-4D25-9260F8432AE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3537" t="15476" r="22810" b="34119"/>
          <a:stretch>
            <a:fillRect/>
          </a:stretch>
        </p:blipFill>
        <p:spPr bwMode="auto">
          <a:xfrm>
            <a:off x="7726293" y="2066817"/>
            <a:ext cx="1681844" cy="1447351"/>
          </a:xfrm>
          <a:prstGeom prst="rect">
            <a:avLst/>
          </a:prstGeom>
          <a:noFill/>
          <a:extLst>
            <a:ext uri="{909E8E84-426E-40DD-AFC4-6F175D3DCCD1}">
              <a14:hiddenFill xmlns:a14="http://schemas.microsoft.com/office/drawing/2010/main">
                <a:solidFill>
                  <a:srgbClr val="FFFFFF"/>
                </a:solidFill>
              </a14:hiddenFill>
            </a:ext>
          </a:extLst>
        </p:spPr>
      </p:pic>
      <p:sp>
        <p:nvSpPr>
          <p:cNvPr id="21" name="Subtitle 10">
            <a:extLst>
              <a:ext uri="{FF2B5EF4-FFF2-40B4-BE49-F238E27FC236}">
                <a16:creationId xmlns:a16="http://schemas.microsoft.com/office/drawing/2014/main" id="{B31987FD-5310-CB7C-A932-53A92CBCE45C}"/>
              </a:ext>
            </a:extLst>
          </p:cNvPr>
          <p:cNvSpPr txBox="1">
            <a:spLocks/>
          </p:cNvSpPr>
          <p:nvPr/>
        </p:nvSpPr>
        <p:spPr>
          <a:xfrm>
            <a:off x="7584546" y="2485795"/>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b="1" dirty="0">
                <a:solidFill>
                  <a:schemeClr val="bg1"/>
                </a:solidFill>
              </a:rPr>
              <a:t>SOC</a:t>
            </a:r>
            <a:endParaRPr lang="en-US" sz="2400" dirty="0">
              <a:solidFill>
                <a:schemeClr val="bg1"/>
              </a:solidFill>
            </a:endParaRPr>
          </a:p>
        </p:txBody>
      </p:sp>
      <p:pic>
        <p:nvPicPr>
          <p:cNvPr id="2058" name="Picture 10" descr="Next-Generation Data Centers: Everything You Need To Know">
            <a:extLst>
              <a:ext uri="{FF2B5EF4-FFF2-40B4-BE49-F238E27FC236}">
                <a16:creationId xmlns:a16="http://schemas.microsoft.com/office/drawing/2014/main" id="{BC86051A-5A4C-E9FB-8A29-023F300B513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74749" y="2262812"/>
            <a:ext cx="2032840" cy="1144516"/>
          </a:xfrm>
          <a:prstGeom prst="rect">
            <a:avLst/>
          </a:prstGeom>
          <a:noFill/>
          <a:extLst>
            <a:ext uri="{909E8E84-426E-40DD-AFC4-6F175D3DCCD1}">
              <a14:hiddenFill xmlns:a14="http://schemas.microsoft.com/office/drawing/2010/main">
                <a:solidFill>
                  <a:srgbClr val="FFFFFF"/>
                </a:solidFill>
              </a14:hiddenFill>
            </a:ext>
          </a:extLst>
        </p:spPr>
      </p:pic>
      <p:sp>
        <p:nvSpPr>
          <p:cNvPr id="22" name="Subtitle 10">
            <a:extLst>
              <a:ext uri="{FF2B5EF4-FFF2-40B4-BE49-F238E27FC236}">
                <a16:creationId xmlns:a16="http://schemas.microsoft.com/office/drawing/2014/main" id="{4F8078F1-CE7B-AE34-C60C-C1C72E9A4C6F}"/>
              </a:ext>
            </a:extLst>
          </p:cNvPr>
          <p:cNvSpPr txBox="1">
            <a:spLocks/>
          </p:cNvSpPr>
          <p:nvPr/>
        </p:nvSpPr>
        <p:spPr>
          <a:xfrm>
            <a:off x="9874749" y="2485795"/>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b="1" dirty="0">
                <a:solidFill>
                  <a:schemeClr val="bg1"/>
                </a:solidFill>
              </a:rPr>
              <a:t>Data center</a:t>
            </a:r>
            <a:endParaRPr lang="en-US" sz="2400" dirty="0">
              <a:solidFill>
                <a:schemeClr val="bg1"/>
              </a:solidFill>
            </a:endParaRPr>
          </a:p>
        </p:txBody>
      </p:sp>
      <p:sp>
        <p:nvSpPr>
          <p:cNvPr id="23" name="Subtitle 10">
            <a:extLst>
              <a:ext uri="{FF2B5EF4-FFF2-40B4-BE49-F238E27FC236}">
                <a16:creationId xmlns:a16="http://schemas.microsoft.com/office/drawing/2014/main" id="{B0F2F53A-3195-5E0E-9FEC-B69721B4A47D}"/>
              </a:ext>
            </a:extLst>
          </p:cNvPr>
          <p:cNvSpPr txBox="1">
            <a:spLocks/>
          </p:cNvSpPr>
          <p:nvPr/>
        </p:nvSpPr>
        <p:spPr>
          <a:xfrm>
            <a:off x="9946122" y="3367207"/>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dirty="0"/>
              <a:t>Kilometer</a:t>
            </a:r>
          </a:p>
        </p:txBody>
      </p:sp>
      <p:cxnSp>
        <p:nvCxnSpPr>
          <p:cNvPr id="25" name="Straight Arrow Connector 24">
            <a:extLst>
              <a:ext uri="{FF2B5EF4-FFF2-40B4-BE49-F238E27FC236}">
                <a16:creationId xmlns:a16="http://schemas.microsoft.com/office/drawing/2014/main" id="{90B2A07C-89F9-08E8-EEBA-B24E0BD1DAEC}"/>
              </a:ext>
            </a:extLst>
          </p:cNvPr>
          <p:cNvCxnSpPr/>
          <p:nvPr/>
        </p:nvCxnSpPr>
        <p:spPr>
          <a:xfrm>
            <a:off x="121556" y="3996567"/>
            <a:ext cx="12070444"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6" name="Subtitle 10">
            <a:extLst>
              <a:ext uri="{FF2B5EF4-FFF2-40B4-BE49-F238E27FC236}">
                <a16:creationId xmlns:a16="http://schemas.microsoft.com/office/drawing/2014/main" id="{9F21A916-3177-1398-A87B-493525A056B1}"/>
              </a:ext>
            </a:extLst>
          </p:cNvPr>
          <p:cNvSpPr txBox="1">
            <a:spLocks/>
          </p:cNvSpPr>
          <p:nvPr/>
        </p:nvSpPr>
        <p:spPr>
          <a:xfrm>
            <a:off x="10699485" y="3947580"/>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dirty="0"/>
              <a:t>Scale</a:t>
            </a:r>
          </a:p>
        </p:txBody>
      </p:sp>
      <p:sp>
        <p:nvSpPr>
          <p:cNvPr id="27" name="Subtitle 10">
            <a:extLst>
              <a:ext uri="{FF2B5EF4-FFF2-40B4-BE49-F238E27FC236}">
                <a16:creationId xmlns:a16="http://schemas.microsoft.com/office/drawing/2014/main" id="{B8C6354C-7673-206B-CECF-979DA2BD57D3}"/>
              </a:ext>
            </a:extLst>
          </p:cNvPr>
          <p:cNvSpPr txBox="1">
            <a:spLocks/>
          </p:cNvSpPr>
          <p:nvPr/>
        </p:nvSpPr>
        <p:spPr>
          <a:xfrm>
            <a:off x="470951" y="4859732"/>
            <a:ext cx="11371653" cy="10335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b="1" dirty="0"/>
              <a:t>The technology begins with solid-state physics and device principles.</a:t>
            </a:r>
          </a:p>
        </p:txBody>
      </p:sp>
    </p:spTree>
    <p:extLst>
      <p:ext uri="{BB962C8B-B14F-4D97-AF65-F5344CB8AC3E}">
        <p14:creationId xmlns:p14="http://schemas.microsoft.com/office/powerpoint/2010/main" val="4252257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26884-3746-055C-F5BA-BB6AB66DA918}"/>
            </a:ext>
          </a:extLst>
        </p:cNvPr>
        <p:cNvGrpSpPr/>
        <p:nvPr/>
      </p:nvGrpSpPr>
      <p:grpSpPr>
        <a:xfrm>
          <a:off x="0" y="0"/>
          <a:ext cx="0" cy="0"/>
          <a:chOff x="0" y="0"/>
          <a:chExt cx="0" cy="0"/>
        </a:xfrm>
      </p:grpSpPr>
      <p:pic>
        <p:nvPicPr>
          <p:cNvPr id="3" name="Picture 2" descr="A black background with a black square&#10;&#10;AI-generated content may be incorrect.">
            <a:extLst>
              <a:ext uri="{FF2B5EF4-FFF2-40B4-BE49-F238E27FC236}">
                <a16:creationId xmlns:a16="http://schemas.microsoft.com/office/drawing/2014/main" id="{81F5F6EB-A4AF-562C-7B5B-B13E4A05DFBA}"/>
              </a:ext>
            </a:extLst>
          </p:cNvPr>
          <p:cNvPicPr>
            <a:picLocks noChangeAspect="1"/>
          </p:cNvPicPr>
          <p:nvPr/>
        </p:nvPicPr>
        <p:blipFill>
          <a:blip r:embed="rId3"/>
          <a:stretch>
            <a:fillRect/>
          </a:stretch>
        </p:blipFill>
        <p:spPr>
          <a:xfrm>
            <a:off x="121556" y="6492875"/>
            <a:ext cx="1857381" cy="332467"/>
          </a:xfrm>
          <a:prstGeom prst="rect">
            <a:avLst/>
          </a:prstGeom>
        </p:spPr>
      </p:pic>
      <p:sp>
        <p:nvSpPr>
          <p:cNvPr id="4" name="Slide Number Placeholder 3">
            <a:extLst>
              <a:ext uri="{FF2B5EF4-FFF2-40B4-BE49-F238E27FC236}">
                <a16:creationId xmlns:a16="http://schemas.microsoft.com/office/drawing/2014/main" id="{4D10AFFB-0367-339E-787F-5889AB2B5C08}"/>
              </a:ext>
            </a:extLst>
          </p:cNvPr>
          <p:cNvSpPr>
            <a:spLocks noGrp="1"/>
          </p:cNvSpPr>
          <p:nvPr>
            <p:ph type="sldNum" sz="quarter" idx="12"/>
          </p:nvPr>
        </p:nvSpPr>
        <p:spPr>
          <a:xfrm>
            <a:off x="11461376" y="6492875"/>
            <a:ext cx="730624" cy="365125"/>
          </a:xfrm>
        </p:spPr>
        <p:txBody>
          <a:bodyPr/>
          <a:lstStyle/>
          <a:p>
            <a:pPr algn="ctr"/>
            <a:fld id="{5193711E-E5F5-CA4A-B778-2C744B852945}" type="slidenum">
              <a:rPr lang="en-US" smtClean="0"/>
              <a:pPr algn="ctr"/>
              <a:t>2</a:t>
            </a:fld>
            <a:endParaRPr lang="en-US"/>
          </a:p>
        </p:txBody>
      </p:sp>
      <p:sp>
        <p:nvSpPr>
          <p:cNvPr id="2" name="TextBox 1">
            <a:extLst>
              <a:ext uri="{FF2B5EF4-FFF2-40B4-BE49-F238E27FC236}">
                <a16:creationId xmlns:a16="http://schemas.microsoft.com/office/drawing/2014/main" id="{A695560F-AFD3-55EC-C49C-5EE488C96463}"/>
              </a:ext>
            </a:extLst>
          </p:cNvPr>
          <p:cNvSpPr txBox="1"/>
          <p:nvPr/>
        </p:nvSpPr>
        <p:spPr>
          <a:xfrm>
            <a:off x="0" y="-16946"/>
            <a:ext cx="12192000" cy="707886"/>
          </a:xfrm>
          <a:prstGeom prst="rect">
            <a:avLst/>
          </a:prstGeom>
          <a:noFill/>
        </p:spPr>
        <p:txBody>
          <a:bodyPr wrap="square" rtlCol="0">
            <a:spAutoFit/>
          </a:bodyPr>
          <a:lstStyle/>
          <a:p>
            <a:pPr algn="ctr"/>
            <a:r>
              <a:rPr lang="en-US" sz="4000" b="1" cap="small" dirty="0"/>
              <a:t>Semiconductor Evolution in 50 Years </a:t>
            </a:r>
          </a:p>
        </p:txBody>
      </p:sp>
      <p:pic>
        <p:nvPicPr>
          <p:cNvPr id="5" name="Picture 4">
            <a:extLst>
              <a:ext uri="{FF2B5EF4-FFF2-40B4-BE49-F238E27FC236}">
                <a16:creationId xmlns:a16="http://schemas.microsoft.com/office/drawing/2014/main" id="{E981AD70-AA77-134A-DAAF-4DE79FE37F68}"/>
              </a:ext>
            </a:extLst>
          </p:cNvPr>
          <p:cNvPicPr>
            <a:picLocks noChangeAspect="1"/>
          </p:cNvPicPr>
          <p:nvPr/>
        </p:nvPicPr>
        <p:blipFill>
          <a:blip r:embed="rId4"/>
          <a:stretch>
            <a:fillRect/>
          </a:stretch>
        </p:blipFill>
        <p:spPr>
          <a:xfrm>
            <a:off x="949775" y="876148"/>
            <a:ext cx="10292449" cy="5105703"/>
          </a:xfrm>
          <a:prstGeom prst="rect">
            <a:avLst/>
          </a:prstGeom>
        </p:spPr>
      </p:pic>
      <p:sp>
        <p:nvSpPr>
          <p:cNvPr id="7" name="Subtitle 10">
            <a:extLst>
              <a:ext uri="{FF2B5EF4-FFF2-40B4-BE49-F238E27FC236}">
                <a16:creationId xmlns:a16="http://schemas.microsoft.com/office/drawing/2014/main" id="{28627114-6808-6071-BF48-813966818D2A}"/>
              </a:ext>
            </a:extLst>
          </p:cNvPr>
          <p:cNvSpPr txBox="1">
            <a:spLocks/>
          </p:cNvSpPr>
          <p:nvPr/>
        </p:nvSpPr>
        <p:spPr>
          <a:xfrm>
            <a:off x="8927430" y="4760647"/>
            <a:ext cx="1467852" cy="4943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000" dirty="0">
                <a:solidFill>
                  <a:srgbClr val="FF0000"/>
                </a:solidFill>
              </a:rPr>
              <a:t>187 gram</a:t>
            </a:r>
          </a:p>
        </p:txBody>
      </p:sp>
    </p:spTree>
    <p:extLst>
      <p:ext uri="{BB962C8B-B14F-4D97-AF65-F5344CB8AC3E}">
        <p14:creationId xmlns:p14="http://schemas.microsoft.com/office/powerpoint/2010/main" val="3777723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B442B-E344-AB39-7715-505DDDABC841}"/>
            </a:ext>
          </a:extLst>
        </p:cNvPr>
        <p:cNvGrpSpPr/>
        <p:nvPr/>
      </p:nvGrpSpPr>
      <p:grpSpPr>
        <a:xfrm>
          <a:off x="0" y="0"/>
          <a:ext cx="0" cy="0"/>
          <a:chOff x="0" y="0"/>
          <a:chExt cx="0" cy="0"/>
        </a:xfrm>
      </p:grpSpPr>
      <p:pic>
        <p:nvPicPr>
          <p:cNvPr id="3" name="Picture 2" descr="A black background with a black square&#10;&#10;AI-generated content may be incorrect.">
            <a:extLst>
              <a:ext uri="{FF2B5EF4-FFF2-40B4-BE49-F238E27FC236}">
                <a16:creationId xmlns:a16="http://schemas.microsoft.com/office/drawing/2014/main" id="{9A7AE9BB-5F50-81B3-2EF2-416EF0727A1C}"/>
              </a:ext>
            </a:extLst>
          </p:cNvPr>
          <p:cNvPicPr>
            <a:picLocks noChangeAspect="1"/>
          </p:cNvPicPr>
          <p:nvPr/>
        </p:nvPicPr>
        <p:blipFill>
          <a:blip r:embed="rId3"/>
          <a:stretch>
            <a:fillRect/>
          </a:stretch>
        </p:blipFill>
        <p:spPr>
          <a:xfrm>
            <a:off x="121556" y="6492875"/>
            <a:ext cx="1857381" cy="332467"/>
          </a:xfrm>
          <a:prstGeom prst="rect">
            <a:avLst/>
          </a:prstGeom>
        </p:spPr>
      </p:pic>
      <p:sp>
        <p:nvSpPr>
          <p:cNvPr id="4" name="Slide Number Placeholder 3">
            <a:extLst>
              <a:ext uri="{FF2B5EF4-FFF2-40B4-BE49-F238E27FC236}">
                <a16:creationId xmlns:a16="http://schemas.microsoft.com/office/drawing/2014/main" id="{16DAB620-CC47-F193-A022-A2796EB74C18}"/>
              </a:ext>
            </a:extLst>
          </p:cNvPr>
          <p:cNvSpPr>
            <a:spLocks noGrp="1"/>
          </p:cNvSpPr>
          <p:nvPr>
            <p:ph type="sldNum" sz="quarter" idx="12"/>
          </p:nvPr>
        </p:nvSpPr>
        <p:spPr>
          <a:xfrm>
            <a:off x="11461376" y="6492875"/>
            <a:ext cx="730624" cy="365125"/>
          </a:xfrm>
        </p:spPr>
        <p:txBody>
          <a:bodyPr/>
          <a:lstStyle/>
          <a:p>
            <a:pPr algn="ctr"/>
            <a:fld id="{5193711E-E5F5-CA4A-B778-2C744B852945}" type="slidenum">
              <a:rPr lang="en-US" smtClean="0"/>
              <a:pPr algn="ctr"/>
              <a:t>3</a:t>
            </a:fld>
            <a:endParaRPr lang="en-US"/>
          </a:p>
        </p:txBody>
      </p:sp>
      <p:sp>
        <p:nvSpPr>
          <p:cNvPr id="2" name="TextBox 1">
            <a:extLst>
              <a:ext uri="{FF2B5EF4-FFF2-40B4-BE49-F238E27FC236}">
                <a16:creationId xmlns:a16="http://schemas.microsoft.com/office/drawing/2014/main" id="{DBAD6B07-2784-DC8B-CC1B-ABAB270B602A}"/>
              </a:ext>
            </a:extLst>
          </p:cNvPr>
          <p:cNvSpPr txBox="1"/>
          <p:nvPr/>
        </p:nvSpPr>
        <p:spPr>
          <a:xfrm>
            <a:off x="0" y="-16946"/>
            <a:ext cx="12192000" cy="707886"/>
          </a:xfrm>
          <a:prstGeom prst="rect">
            <a:avLst/>
          </a:prstGeom>
          <a:noFill/>
        </p:spPr>
        <p:txBody>
          <a:bodyPr wrap="square" rtlCol="0">
            <a:spAutoFit/>
          </a:bodyPr>
          <a:lstStyle/>
          <a:p>
            <a:pPr algn="ctr"/>
            <a:r>
              <a:rPr lang="en-US" sz="4000" b="1" cap="small" dirty="0"/>
              <a:t># Transistors per Chip Doubles Every Two Years</a:t>
            </a:r>
          </a:p>
        </p:txBody>
      </p:sp>
      <p:pic>
        <p:nvPicPr>
          <p:cNvPr id="2161" name="Picture 2160">
            <a:extLst>
              <a:ext uri="{FF2B5EF4-FFF2-40B4-BE49-F238E27FC236}">
                <a16:creationId xmlns:a16="http://schemas.microsoft.com/office/drawing/2014/main" id="{AC6B8435-D9F8-9508-66E3-043EE8B3AC8B}"/>
              </a:ext>
            </a:extLst>
          </p:cNvPr>
          <p:cNvPicPr>
            <a:picLocks noChangeAspect="1"/>
          </p:cNvPicPr>
          <p:nvPr/>
        </p:nvPicPr>
        <p:blipFill>
          <a:blip r:embed="rId4"/>
          <a:stretch>
            <a:fillRect/>
          </a:stretch>
        </p:blipFill>
        <p:spPr>
          <a:xfrm>
            <a:off x="2402723" y="818895"/>
            <a:ext cx="7386552" cy="5220210"/>
          </a:xfrm>
          <a:prstGeom prst="rect">
            <a:avLst/>
          </a:prstGeom>
        </p:spPr>
      </p:pic>
      <p:sp>
        <p:nvSpPr>
          <p:cNvPr id="5" name="Subtitle 10">
            <a:extLst>
              <a:ext uri="{FF2B5EF4-FFF2-40B4-BE49-F238E27FC236}">
                <a16:creationId xmlns:a16="http://schemas.microsoft.com/office/drawing/2014/main" id="{A65FAC3E-6369-0665-329C-28C3386E8398}"/>
              </a:ext>
            </a:extLst>
          </p:cNvPr>
          <p:cNvSpPr txBox="1">
            <a:spLocks/>
          </p:cNvSpPr>
          <p:nvPr/>
        </p:nvSpPr>
        <p:spPr>
          <a:xfrm>
            <a:off x="1564018" y="5675909"/>
            <a:ext cx="9063963" cy="87494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1200"/>
              </a:spcAft>
              <a:buNone/>
              <a:defRPr/>
            </a:pPr>
            <a:r>
              <a:rPr lang="en-US" sz="2400" dirty="0"/>
              <a:t>Not a physics law, but an </a:t>
            </a:r>
            <a:r>
              <a:rPr lang="en-US" sz="2400" b="1" dirty="0"/>
              <a:t>engineering challenge</a:t>
            </a:r>
            <a:r>
              <a:rPr lang="en-US" sz="2400" dirty="0"/>
              <a:t> </a:t>
            </a:r>
            <a:br>
              <a:rPr lang="en-US" sz="2400" dirty="0"/>
            </a:br>
            <a:r>
              <a:rPr lang="en-US" sz="2400" dirty="0"/>
              <a:t>– physics, chemistry, engineering, manufacturing techniques, …</a:t>
            </a:r>
          </a:p>
        </p:txBody>
      </p:sp>
    </p:spTree>
    <p:extLst>
      <p:ext uri="{BB962C8B-B14F-4D97-AF65-F5344CB8AC3E}">
        <p14:creationId xmlns:p14="http://schemas.microsoft.com/office/powerpoint/2010/main" val="3008856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49570-90B3-45BE-96E7-E396720D57EA}"/>
            </a:ext>
          </a:extLst>
        </p:cNvPr>
        <p:cNvGrpSpPr/>
        <p:nvPr/>
      </p:nvGrpSpPr>
      <p:grpSpPr>
        <a:xfrm>
          <a:off x="0" y="0"/>
          <a:ext cx="0" cy="0"/>
          <a:chOff x="0" y="0"/>
          <a:chExt cx="0" cy="0"/>
        </a:xfrm>
      </p:grpSpPr>
      <p:pic>
        <p:nvPicPr>
          <p:cNvPr id="3" name="Picture 2" descr="A black background with a black square&#10;&#10;AI-generated content may be incorrect.">
            <a:extLst>
              <a:ext uri="{FF2B5EF4-FFF2-40B4-BE49-F238E27FC236}">
                <a16:creationId xmlns:a16="http://schemas.microsoft.com/office/drawing/2014/main" id="{81C36820-71CD-7A3F-0213-0DC374CFEB2F}"/>
              </a:ext>
            </a:extLst>
          </p:cNvPr>
          <p:cNvPicPr>
            <a:picLocks noChangeAspect="1"/>
          </p:cNvPicPr>
          <p:nvPr/>
        </p:nvPicPr>
        <p:blipFill>
          <a:blip r:embed="rId3"/>
          <a:stretch>
            <a:fillRect/>
          </a:stretch>
        </p:blipFill>
        <p:spPr>
          <a:xfrm>
            <a:off x="121556" y="6492875"/>
            <a:ext cx="1857381" cy="332467"/>
          </a:xfrm>
          <a:prstGeom prst="rect">
            <a:avLst/>
          </a:prstGeom>
        </p:spPr>
      </p:pic>
      <p:sp>
        <p:nvSpPr>
          <p:cNvPr id="4" name="Slide Number Placeholder 3">
            <a:extLst>
              <a:ext uri="{FF2B5EF4-FFF2-40B4-BE49-F238E27FC236}">
                <a16:creationId xmlns:a16="http://schemas.microsoft.com/office/drawing/2014/main" id="{6DA3DA64-1C99-EAC9-1197-D7180C8B6EF3}"/>
              </a:ext>
            </a:extLst>
          </p:cNvPr>
          <p:cNvSpPr>
            <a:spLocks noGrp="1"/>
          </p:cNvSpPr>
          <p:nvPr>
            <p:ph type="sldNum" sz="quarter" idx="12"/>
          </p:nvPr>
        </p:nvSpPr>
        <p:spPr>
          <a:xfrm>
            <a:off x="11461376" y="6492875"/>
            <a:ext cx="730624" cy="365125"/>
          </a:xfrm>
        </p:spPr>
        <p:txBody>
          <a:bodyPr/>
          <a:lstStyle/>
          <a:p>
            <a:pPr algn="ctr"/>
            <a:fld id="{5193711E-E5F5-CA4A-B778-2C744B852945}" type="slidenum">
              <a:rPr lang="en-US" smtClean="0"/>
              <a:pPr algn="ctr"/>
              <a:t>4</a:t>
            </a:fld>
            <a:endParaRPr lang="en-US"/>
          </a:p>
        </p:txBody>
      </p:sp>
      <p:sp>
        <p:nvSpPr>
          <p:cNvPr id="2" name="TextBox 1">
            <a:extLst>
              <a:ext uri="{FF2B5EF4-FFF2-40B4-BE49-F238E27FC236}">
                <a16:creationId xmlns:a16="http://schemas.microsoft.com/office/drawing/2014/main" id="{DDA82791-5725-FE03-0D5E-85684D6CF3C8}"/>
              </a:ext>
            </a:extLst>
          </p:cNvPr>
          <p:cNvSpPr txBox="1"/>
          <p:nvPr/>
        </p:nvSpPr>
        <p:spPr>
          <a:xfrm>
            <a:off x="0" y="-16946"/>
            <a:ext cx="12192000" cy="707886"/>
          </a:xfrm>
          <a:prstGeom prst="rect">
            <a:avLst/>
          </a:prstGeom>
          <a:noFill/>
        </p:spPr>
        <p:txBody>
          <a:bodyPr wrap="square" rtlCol="0">
            <a:spAutoFit/>
          </a:bodyPr>
          <a:lstStyle/>
          <a:p>
            <a:pPr algn="ctr"/>
            <a:r>
              <a:rPr lang="en-US" sz="4000" b="1" cap="small" dirty="0"/>
              <a:t>Moore’s Law vs. Dennard’s Law</a:t>
            </a:r>
          </a:p>
        </p:txBody>
      </p:sp>
      <p:pic>
        <p:nvPicPr>
          <p:cNvPr id="5" name="Picture 4">
            <a:extLst>
              <a:ext uri="{FF2B5EF4-FFF2-40B4-BE49-F238E27FC236}">
                <a16:creationId xmlns:a16="http://schemas.microsoft.com/office/drawing/2014/main" id="{18305571-60C7-1860-2AEB-7733EED8D38E}"/>
              </a:ext>
            </a:extLst>
          </p:cNvPr>
          <p:cNvPicPr>
            <a:picLocks noChangeAspect="1"/>
          </p:cNvPicPr>
          <p:nvPr/>
        </p:nvPicPr>
        <p:blipFill>
          <a:blip r:embed="rId4"/>
          <a:srcRect t="7972" b="17632"/>
          <a:stretch>
            <a:fillRect/>
          </a:stretch>
        </p:blipFill>
        <p:spPr>
          <a:xfrm>
            <a:off x="1586592" y="962147"/>
            <a:ext cx="9018815" cy="4460754"/>
          </a:xfrm>
          <a:prstGeom prst="rect">
            <a:avLst/>
          </a:prstGeom>
        </p:spPr>
      </p:pic>
      <p:sp>
        <p:nvSpPr>
          <p:cNvPr id="7" name="Rectangle 6">
            <a:extLst>
              <a:ext uri="{FF2B5EF4-FFF2-40B4-BE49-F238E27FC236}">
                <a16:creationId xmlns:a16="http://schemas.microsoft.com/office/drawing/2014/main" id="{3048CB78-5838-7065-0D09-20CB7265D0B8}"/>
              </a:ext>
            </a:extLst>
          </p:cNvPr>
          <p:cNvSpPr/>
          <p:nvPr/>
        </p:nvSpPr>
        <p:spPr>
          <a:xfrm>
            <a:off x="6305266" y="2230082"/>
            <a:ext cx="2866030" cy="131018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ubtitle 10">
            <a:extLst>
              <a:ext uri="{FF2B5EF4-FFF2-40B4-BE49-F238E27FC236}">
                <a16:creationId xmlns:a16="http://schemas.microsoft.com/office/drawing/2014/main" id="{678482DD-C449-66FC-2937-EB4908D0994C}"/>
              </a:ext>
            </a:extLst>
          </p:cNvPr>
          <p:cNvSpPr txBox="1">
            <a:spLocks/>
          </p:cNvSpPr>
          <p:nvPr/>
        </p:nvSpPr>
        <p:spPr>
          <a:xfrm>
            <a:off x="7560863" y="2140849"/>
            <a:ext cx="2156333" cy="31208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1800" dirty="0" err="1"/>
              <a:t>t</a:t>
            </a:r>
            <a:r>
              <a:rPr lang="en-US" sz="1800" baseline="-25000" dirty="0" err="1"/>
              <a:t>OX</a:t>
            </a:r>
            <a:r>
              <a:rPr lang="en-US" sz="1800" dirty="0"/>
              <a:t>, L, W ∝ 1/</a:t>
            </a:r>
            <a:r>
              <a:rPr lang="el-GR" sz="1800" dirty="0"/>
              <a:t>κ</a:t>
            </a:r>
            <a:endParaRPr lang="en-US" sz="1800" dirty="0"/>
          </a:p>
        </p:txBody>
      </p:sp>
      <p:sp>
        <p:nvSpPr>
          <p:cNvPr id="11" name="Subtitle 10">
            <a:extLst>
              <a:ext uri="{FF2B5EF4-FFF2-40B4-BE49-F238E27FC236}">
                <a16:creationId xmlns:a16="http://schemas.microsoft.com/office/drawing/2014/main" id="{E7A3D54D-741E-C7A9-99BD-8D8ED6D2CE65}"/>
              </a:ext>
            </a:extLst>
          </p:cNvPr>
          <p:cNvSpPr txBox="1">
            <a:spLocks/>
          </p:cNvSpPr>
          <p:nvPr/>
        </p:nvSpPr>
        <p:spPr>
          <a:xfrm>
            <a:off x="7560863" y="2486647"/>
            <a:ext cx="2156333" cy="31208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1800" dirty="0"/>
              <a:t>V ∝ 1/</a:t>
            </a:r>
            <a:r>
              <a:rPr lang="el-GR" sz="1800" dirty="0"/>
              <a:t>κ</a:t>
            </a:r>
            <a:endParaRPr lang="en-US" sz="1800" dirty="0"/>
          </a:p>
        </p:txBody>
      </p:sp>
      <p:sp>
        <p:nvSpPr>
          <p:cNvPr id="15" name="Subtitle 10">
            <a:extLst>
              <a:ext uri="{FF2B5EF4-FFF2-40B4-BE49-F238E27FC236}">
                <a16:creationId xmlns:a16="http://schemas.microsoft.com/office/drawing/2014/main" id="{4690398B-B536-2EE4-2960-86247C550605}"/>
              </a:ext>
            </a:extLst>
          </p:cNvPr>
          <p:cNvSpPr txBox="1">
            <a:spLocks/>
          </p:cNvSpPr>
          <p:nvPr/>
        </p:nvSpPr>
        <p:spPr>
          <a:xfrm>
            <a:off x="7560863" y="3136343"/>
            <a:ext cx="2156333" cy="31208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1800" dirty="0"/>
              <a:t>CV</a:t>
            </a:r>
            <a:r>
              <a:rPr lang="en-US" sz="1800" baseline="30000" dirty="0"/>
              <a:t>2</a:t>
            </a:r>
            <a:r>
              <a:rPr lang="en-US" sz="1800" i="1" dirty="0">
                <a:latin typeface="Times New Roman" panose="02020603050405020304" pitchFamily="18" charset="0"/>
                <a:cs typeface="Times New Roman" panose="02020603050405020304" pitchFamily="18" charset="0"/>
              </a:rPr>
              <a:t>f</a:t>
            </a:r>
            <a:r>
              <a:rPr lang="en-US" sz="1800" dirty="0"/>
              <a:t> ∝ 1/</a:t>
            </a:r>
            <a:r>
              <a:rPr lang="el-GR" sz="1800" dirty="0"/>
              <a:t>κ</a:t>
            </a:r>
            <a:r>
              <a:rPr lang="en-US" sz="1800" baseline="30000" dirty="0"/>
              <a:t>2</a:t>
            </a:r>
          </a:p>
        </p:txBody>
      </p:sp>
      <p:sp>
        <p:nvSpPr>
          <p:cNvPr id="17" name="Subtitle 10">
            <a:extLst>
              <a:ext uri="{FF2B5EF4-FFF2-40B4-BE49-F238E27FC236}">
                <a16:creationId xmlns:a16="http://schemas.microsoft.com/office/drawing/2014/main" id="{F78EBF67-5F02-1C58-AC9A-DE08281AE3CC}"/>
              </a:ext>
            </a:extLst>
          </p:cNvPr>
          <p:cNvSpPr txBox="1">
            <a:spLocks/>
          </p:cNvSpPr>
          <p:nvPr/>
        </p:nvSpPr>
        <p:spPr>
          <a:xfrm>
            <a:off x="7560863" y="2800544"/>
            <a:ext cx="2156333" cy="31208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1800" i="1" dirty="0">
                <a:latin typeface="Times New Roman" panose="02020603050405020304" pitchFamily="18" charset="0"/>
                <a:cs typeface="Times New Roman" panose="02020603050405020304" pitchFamily="18" charset="0"/>
              </a:rPr>
              <a:t>f</a:t>
            </a:r>
            <a:r>
              <a:rPr lang="en-US" sz="1800" dirty="0"/>
              <a:t> ∝ </a:t>
            </a:r>
            <a:r>
              <a:rPr lang="el-GR" sz="1800" dirty="0"/>
              <a:t>κ</a:t>
            </a:r>
            <a:endParaRPr lang="en-US" sz="1800" baseline="30000" dirty="0"/>
          </a:p>
        </p:txBody>
      </p:sp>
      <p:cxnSp>
        <p:nvCxnSpPr>
          <p:cNvPr id="19" name="Straight Arrow Connector 18">
            <a:extLst>
              <a:ext uri="{FF2B5EF4-FFF2-40B4-BE49-F238E27FC236}">
                <a16:creationId xmlns:a16="http://schemas.microsoft.com/office/drawing/2014/main" id="{FE8C647D-308C-3416-8534-18CDA7481492}"/>
              </a:ext>
            </a:extLst>
          </p:cNvPr>
          <p:cNvCxnSpPr/>
          <p:nvPr/>
        </p:nvCxnSpPr>
        <p:spPr>
          <a:xfrm>
            <a:off x="7761837" y="2932134"/>
            <a:ext cx="28660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0ACFEF0A-4600-96F6-7873-82AE0EB4636F}"/>
              </a:ext>
            </a:extLst>
          </p:cNvPr>
          <p:cNvCxnSpPr/>
          <p:nvPr/>
        </p:nvCxnSpPr>
        <p:spPr>
          <a:xfrm>
            <a:off x="7761837" y="3305113"/>
            <a:ext cx="28660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1" name="Subtitle 10">
            <a:extLst>
              <a:ext uri="{FF2B5EF4-FFF2-40B4-BE49-F238E27FC236}">
                <a16:creationId xmlns:a16="http://schemas.microsoft.com/office/drawing/2014/main" id="{EB63A05A-3727-B214-AC43-A183098D22F1}"/>
              </a:ext>
            </a:extLst>
          </p:cNvPr>
          <p:cNvSpPr txBox="1">
            <a:spLocks/>
          </p:cNvSpPr>
          <p:nvPr/>
        </p:nvSpPr>
        <p:spPr>
          <a:xfrm>
            <a:off x="5886735" y="3136343"/>
            <a:ext cx="1919174" cy="31208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1800" dirty="0"/>
              <a:t>Power efficiency</a:t>
            </a:r>
            <a:endParaRPr lang="en-US" sz="1800" baseline="30000" dirty="0"/>
          </a:p>
        </p:txBody>
      </p:sp>
      <p:sp>
        <p:nvSpPr>
          <p:cNvPr id="22" name="Subtitle 10">
            <a:extLst>
              <a:ext uri="{FF2B5EF4-FFF2-40B4-BE49-F238E27FC236}">
                <a16:creationId xmlns:a16="http://schemas.microsoft.com/office/drawing/2014/main" id="{87C68896-6884-85C6-B4E2-44A6165392F1}"/>
              </a:ext>
            </a:extLst>
          </p:cNvPr>
          <p:cNvSpPr txBox="1">
            <a:spLocks/>
          </p:cNvSpPr>
          <p:nvPr/>
        </p:nvSpPr>
        <p:spPr>
          <a:xfrm>
            <a:off x="5886735" y="2776828"/>
            <a:ext cx="1919174" cy="31208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1800" dirty="0"/>
              <a:t>Speed</a:t>
            </a:r>
            <a:endParaRPr lang="en-US" sz="1800" baseline="30000" dirty="0"/>
          </a:p>
        </p:txBody>
      </p:sp>
      <p:sp>
        <p:nvSpPr>
          <p:cNvPr id="23" name="Subtitle 10">
            <a:extLst>
              <a:ext uri="{FF2B5EF4-FFF2-40B4-BE49-F238E27FC236}">
                <a16:creationId xmlns:a16="http://schemas.microsoft.com/office/drawing/2014/main" id="{65594936-E818-C8ED-73E9-F6D7B66D629D}"/>
              </a:ext>
            </a:extLst>
          </p:cNvPr>
          <p:cNvSpPr txBox="1">
            <a:spLocks/>
          </p:cNvSpPr>
          <p:nvPr/>
        </p:nvSpPr>
        <p:spPr>
          <a:xfrm>
            <a:off x="5886735" y="2166920"/>
            <a:ext cx="1919174" cy="31208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1800" dirty="0"/>
              <a:t>Dimension</a:t>
            </a:r>
            <a:endParaRPr lang="en-US" sz="1800" baseline="30000" dirty="0"/>
          </a:p>
        </p:txBody>
      </p:sp>
      <p:sp>
        <p:nvSpPr>
          <p:cNvPr id="6" name="Subtitle 10">
            <a:extLst>
              <a:ext uri="{FF2B5EF4-FFF2-40B4-BE49-F238E27FC236}">
                <a16:creationId xmlns:a16="http://schemas.microsoft.com/office/drawing/2014/main" id="{F3528765-7397-5798-9552-1D9C7D59CBC6}"/>
              </a:ext>
            </a:extLst>
          </p:cNvPr>
          <p:cNvSpPr txBox="1">
            <a:spLocks/>
          </p:cNvSpPr>
          <p:nvPr/>
        </p:nvSpPr>
        <p:spPr>
          <a:xfrm>
            <a:off x="1764392" y="5647531"/>
            <a:ext cx="3582396" cy="36512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1200"/>
              </a:spcAft>
              <a:buNone/>
              <a:defRPr/>
            </a:pPr>
            <a:r>
              <a:rPr lang="en-US" sz="2400" dirty="0"/>
              <a:t>Economic argument</a:t>
            </a:r>
          </a:p>
        </p:txBody>
      </p:sp>
      <p:sp>
        <p:nvSpPr>
          <p:cNvPr id="9" name="Subtitle 10">
            <a:extLst>
              <a:ext uri="{FF2B5EF4-FFF2-40B4-BE49-F238E27FC236}">
                <a16:creationId xmlns:a16="http://schemas.microsoft.com/office/drawing/2014/main" id="{1580A8B5-C701-3B38-1D33-B566E243108A}"/>
              </a:ext>
            </a:extLst>
          </p:cNvPr>
          <p:cNvSpPr txBox="1">
            <a:spLocks/>
          </p:cNvSpPr>
          <p:nvPr/>
        </p:nvSpPr>
        <p:spPr>
          <a:xfrm>
            <a:off x="5530366" y="5816530"/>
            <a:ext cx="6217326" cy="36512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1200"/>
              </a:spcAft>
              <a:buNone/>
              <a:defRPr/>
            </a:pPr>
            <a:r>
              <a:rPr lang="en-US" sz="2400" dirty="0"/>
              <a:t>Physics argument:</a:t>
            </a:r>
          </a:p>
          <a:p>
            <a:pPr marL="0" indent="0" algn="ctr">
              <a:spcBef>
                <a:spcPct val="0"/>
              </a:spcBef>
              <a:spcAft>
                <a:spcPts val="1200"/>
              </a:spcAft>
              <a:buNone/>
              <a:defRPr/>
            </a:pPr>
            <a:r>
              <a:rPr lang="en-US" sz="2400" dirty="0"/>
              <a:t>Smaller –&gt; faster &amp; better efficiency</a:t>
            </a:r>
          </a:p>
        </p:txBody>
      </p:sp>
    </p:spTree>
    <p:extLst>
      <p:ext uri="{BB962C8B-B14F-4D97-AF65-F5344CB8AC3E}">
        <p14:creationId xmlns:p14="http://schemas.microsoft.com/office/powerpoint/2010/main" val="1928684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989A2-03A1-025A-B4E4-7B30422B2D2B}"/>
            </a:ext>
          </a:extLst>
        </p:cNvPr>
        <p:cNvGrpSpPr/>
        <p:nvPr/>
      </p:nvGrpSpPr>
      <p:grpSpPr>
        <a:xfrm>
          <a:off x="0" y="0"/>
          <a:ext cx="0" cy="0"/>
          <a:chOff x="0" y="0"/>
          <a:chExt cx="0" cy="0"/>
        </a:xfrm>
      </p:grpSpPr>
      <p:pic>
        <p:nvPicPr>
          <p:cNvPr id="3" name="Picture 2" descr="A black background with a black square&#10;&#10;AI-generated content may be incorrect.">
            <a:extLst>
              <a:ext uri="{FF2B5EF4-FFF2-40B4-BE49-F238E27FC236}">
                <a16:creationId xmlns:a16="http://schemas.microsoft.com/office/drawing/2014/main" id="{39389B22-9D6C-F255-D5FD-DA7AE63D706D}"/>
              </a:ext>
            </a:extLst>
          </p:cNvPr>
          <p:cNvPicPr>
            <a:picLocks noChangeAspect="1"/>
          </p:cNvPicPr>
          <p:nvPr/>
        </p:nvPicPr>
        <p:blipFill>
          <a:blip r:embed="rId3"/>
          <a:stretch>
            <a:fillRect/>
          </a:stretch>
        </p:blipFill>
        <p:spPr>
          <a:xfrm>
            <a:off x="121556" y="6492875"/>
            <a:ext cx="1857381" cy="332467"/>
          </a:xfrm>
          <a:prstGeom prst="rect">
            <a:avLst/>
          </a:prstGeom>
        </p:spPr>
      </p:pic>
      <p:sp>
        <p:nvSpPr>
          <p:cNvPr id="4" name="Slide Number Placeholder 3">
            <a:extLst>
              <a:ext uri="{FF2B5EF4-FFF2-40B4-BE49-F238E27FC236}">
                <a16:creationId xmlns:a16="http://schemas.microsoft.com/office/drawing/2014/main" id="{72551C64-CB0F-15CE-7324-E8288F325D01}"/>
              </a:ext>
            </a:extLst>
          </p:cNvPr>
          <p:cNvSpPr>
            <a:spLocks noGrp="1"/>
          </p:cNvSpPr>
          <p:nvPr>
            <p:ph type="sldNum" sz="quarter" idx="12"/>
          </p:nvPr>
        </p:nvSpPr>
        <p:spPr>
          <a:xfrm>
            <a:off x="11461376" y="6492875"/>
            <a:ext cx="730624" cy="365125"/>
          </a:xfrm>
        </p:spPr>
        <p:txBody>
          <a:bodyPr/>
          <a:lstStyle/>
          <a:p>
            <a:pPr algn="ctr"/>
            <a:fld id="{5193711E-E5F5-CA4A-B778-2C744B852945}" type="slidenum">
              <a:rPr lang="en-US" smtClean="0"/>
              <a:pPr algn="ctr"/>
              <a:t>5</a:t>
            </a:fld>
            <a:endParaRPr lang="en-US"/>
          </a:p>
        </p:txBody>
      </p:sp>
      <p:sp>
        <p:nvSpPr>
          <p:cNvPr id="2" name="TextBox 1">
            <a:extLst>
              <a:ext uri="{FF2B5EF4-FFF2-40B4-BE49-F238E27FC236}">
                <a16:creationId xmlns:a16="http://schemas.microsoft.com/office/drawing/2014/main" id="{3A1E589C-63B6-03B4-A219-00F2D7E9152E}"/>
              </a:ext>
            </a:extLst>
          </p:cNvPr>
          <p:cNvSpPr txBox="1"/>
          <p:nvPr/>
        </p:nvSpPr>
        <p:spPr>
          <a:xfrm>
            <a:off x="0" y="-16946"/>
            <a:ext cx="12192000" cy="707886"/>
          </a:xfrm>
          <a:prstGeom prst="rect">
            <a:avLst/>
          </a:prstGeom>
          <a:noFill/>
        </p:spPr>
        <p:txBody>
          <a:bodyPr wrap="square" rtlCol="0">
            <a:spAutoFit/>
          </a:bodyPr>
          <a:lstStyle/>
          <a:p>
            <a:pPr algn="ctr"/>
            <a:r>
              <a:rPr lang="en-US" sz="4000" b="1" cap="small" dirty="0"/>
              <a:t>From Cost to Ubiquity: The Economics of Transistors</a:t>
            </a:r>
          </a:p>
        </p:txBody>
      </p:sp>
      <p:pic>
        <p:nvPicPr>
          <p:cNvPr id="6" name="Picture 5">
            <a:extLst>
              <a:ext uri="{FF2B5EF4-FFF2-40B4-BE49-F238E27FC236}">
                <a16:creationId xmlns:a16="http://schemas.microsoft.com/office/drawing/2014/main" id="{17750C83-0285-09B2-7DF2-E5C4E7EF54E3}"/>
              </a:ext>
            </a:extLst>
          </p:cNvPr>
          <p:cNvPicPr>
            <a:picLocks noChangeAspect="1"/>
          </p:cNvPicPr>
          <p:nvPr/>
        </p:nvPicPr>
        <p:blipFill>
          <a:blip r:embed="rId4"/>
          <a:stretch>
            <a:fillRect/>
          </a:stretch>
        </p:blipFill>
        <p:spPr>
          <a:xfrm>
            <a:off x="900498" y="925134"/>
            <a:ext cx="10691507" cy="5007731"/>
          </a:xfrm>
          <a:prstGeom prst="rect">
            <a:avLst/>
          </a:prstGeom>
        </p:spPr>
      </p:pic>
    </p:spTree>
    <p:extLst>
      <p:ext uri="{BB962C8B-B14F-4D97-AF65-F5344CB8AC3E}">
        <p14:creationId xmlns:p14="http://schemas.microsoft.com/office/powerpoint/2010/main" val="3572856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A98F9-7705-499B-E615-80094529685A}"/>
            </a:ext>
          </a:extLst>
        </p:cNvPr>
        <p:cNvGrpSpPr/>
        <p:nvPr/>
      </p:nvGrpSpPr>
      <p:grpSpPr>
        <a:xfrm>
          <a:off x="0" y="0"/>
          <a:ext cx="0" cy="0"/>
          <a:chOff x="0" y="0"/>
          <a:chExt cx="0" cy="0"/>
        </a:xfrm>
      </p:grpSpPr>
      <p:pic>
        <p:nvPicPr>
          <p:cNvPr id="3" name="Picture 2" descr="A black background with a black square&#10;&#10;AI-generated content may be incorrect.">
            <a:extLst>
              <a:ext uri="{FF2B5EF4-FFF2-40B4-BE49-F238E27FC236}">
                <a16:creationId xmlns:a16="http://schemas.microsoft.com/office/drawing/2014/main" id="{54B3F3CB-D6DA-7D42-9274-B2F9AD28F179}"/>
              </a:ext>
            </a:extLst>
          </p:cNvPr>
          <p:cNvPicPr>
            <a:picLocks noChangeAspect="1"/>
          </p:cNvPicPr>
          <p:nvPr/>
        </p:nvPicPr>
        <p:blipFill>
          <a:blip r:embed="rId3"/>
          <a:stretch>
            <a:fillRect/>
          </a:stretch>
        </p:blipFill>
        <p:spPr>
          <a:xfrm>
            <a:off x="121556" y="6492875"/>
            <a:ext cx="1857381" cy="332467"/>
          </a:xfrm>
          <a:prstGeom prst="rect">
            <a:avLst/>
          </a:prstGeom>
        </p:spPr>
      </p:pic>
      <p:sp>
        <p:nvSpPr>
          <p:cNvPr id="4" name="Slide Number Placeholder 3">
            <a:extLst>
              <a:ext uri="{FF2B5EF4-FFF2-40B4-BE49-F238E27FC236}">
                <a16:creationId xmlns:a16="http://schemas.microsoft.com/office/drawing/2014/main" id="{CCC37601-4894-C32C-3221-17C02044D23C}"/>
              </a:ext>
            </a:extLst>
          </p:cNvPr>
          <p:cNvSpPr>
            <a:spLocks noGrp="1"/>
          </p:cNvSpPr>
          <p:nvPr>
            <p:ph type="sldNum" sz="quarter" idx="12"/>
          </p:nvPr>
        </p:nvSpPr>
        <p:spPr>
          <a:xfrm>
            <a:off x="11461376" y="6492875"/>
            <a:ext cx="730624" cy="365125"/>
          </a:xfrm>
        </p:spPr>
        <p:txBody>
          <a:bodyPr/>
          <a:lstStyle/>
          <a:p>
            <a:pPr algn="ctr"/>
            <a:fld id="{5193711E-E5F5-CA4A-B778-2C744B852945}" type="slidenum">
              <a:rPr lang="en-US" smtClean="0"/>
              <a:pPr algn="ctr"/>
              <a:t>6</a:t>
            </a:fld>
            <a:endParaRPr lang="en-US"/>
          </a:p>
        </p:txBody>
      </p:sp>
      <p:sp>
        <p:nvSpPr>
          <p:cNvPr id="2" name="TextBox 1">
            <a:extLst>
              <a:ext uri="{FF2B5EF4-FFF2-40B4-BE49-F238E27FC236}">
                <a16:creationId xmlns:a16="http://schemas.microsoft.com/office/drawing/2014/main" id="{3C7E3F63-270A-1AB7-D6D1-E426104F3384}"/>
              </a:ext>
            </a:extLst>
          </p:cNvPr>
          <p:cNvSpPr txBox="1"/>
          <p:nvPr/>
        </p:nvSpPr>
        <p:spPr>
          <a:xfrm>
            <a:off x="0" y="-16946"/>
            <a:ext cx="12192000" cy="707886"/>
          </a:xfrm>
          <a:prstGeom prst="rect">
            <a:avLst/>
          </a:prstGeom>
          <a:noFill/>
        </p:spPr>
        <p:txBody>
          <a:bodyPr wrap="square" rtlCol="0">
            <a:spAutoFit/>
          </a:bodyPr>
          <a:lstStyle/>
          <a:p>
            <a:pPr algn="ctr"/>
            <a:r>
              <a:rPr lang="en-US" sz="4000" b="1" cap="small" dirty="0"/>
              <a:t>From Ubiquity to Value: Worldwide Economic Impact</a:t>
            </a:r>
          </a:p>
        </p:txBody>
      </p:sp>
      <p:pic>
        <p:nvPicPr>
          <p:cNvPr id="5" name="Picture 4">
            <a:extLst>
              <a:ext uri="{FF2B5EF4-FFF2-40B4-BE49-F238E27FC236}">
                <a16:creationId xmlns:a16="http://schemas.microsoft.com/office/drawing/2014/main" id="{5F59E6EA-43D2-5258-8AF3-0AEB2DA13146}"/>
              </a:ext>
            </a:extLst>
          </p:cNvPr>
          <p:cNvPicPr>
            <a:picLocks noChangeAspect="1"/>
          </p:cNvPicPr>
          <p:nvPr/>
        </p:nvPicPr>
        <p:blipFill>
          <a:blip r:embed="rId4"/>
          <a:stretch>
            <a:fillRect/>
          </a:stretch>
        </p:blipFill>
        <p:spPr>
          <a:xfrm>
            <a:off x="917762" y="1039341"/>
            <a:ext cx="10356476" cy="5105133"/>
          </a:xfrm>
          <a:prstGeom prst="rect">
            <a:avLst/>
          </a:prstGeom>
        </p:spPr>
      </p:pic>
    </p:spTree>
    <p:extLst>
      <p:ext uri="{BB962C8B-B14F-4D97-AF65-F5344CB8AC3E}">
        <p14:creationId xmlns:p14="http://schemas.microsoft.com/office/powerpoint/2010/main" val="117872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3DDBB-CB14-EC81-54E1-A949D89B95D8}"/>
            </a:ext>
          </a:extLst>
        </p:cNvPr>
        <p:cNvGrpSpPr/>
        <p:nvPr/>
      </p:nvGrpSpPr>
      <p:grpSpPr>
        <a:xfrm>
          <a:off x="0" y="0"/>
          <a:ext cx="0" cy="0"/>
          <a:chOff x="0" y="0"/>
          <a:chExt cx="0" cy="0"/>
        </a:xfrm>
      </p:grpSpPr>
      <p:pic>
        <p:nvPicPr>
          <p:cNvPr id="3" name="Picture 2" descr="A black background with a black square&#10;&#10;AI-generated content may be incorrect.">
            <a:extLst>
              <a:ext uri="{FF2B5EF4-FFF2-40B4-BE49-F238E27FC236}">
                <a16:creationId xmlns:a16="http://schemas.microsoft.com/office/drawing/2014/main" id="{BED50010-7B18-1D69-8296-5B4550727C21}"/>
              </a:ext>
            </a:extLst>
          </p:cNvPr>
          <p:cNvPicPr>
            <a:picLocks noChangeAspect="1"/>
          </p:cNvPicPr>
          <p:nvPr/>
        </p:nvPicPr>
        <p:blipFill>
          <a:blip r:embed="rId3"/>
          <a:stretch>
            <a:fillRect/>
          </a:stretch>
        </p:blipFill>
        <p:spPr>
          <a:xfrm>
            <a:off x="121556" y="6492875"/>
            <a:ext cx="1857381" cy="332467"/>
          </a:xfrm>
          <a:prstGeom prst="rect">
            <a:avLst/>
          </a:prstGeom>
        </p:spPr>
      </p:pic>
      <p:sp>
        <p:nvSpPr>
          <p:cNvPr id="4" name="Slide Number Placeholder 3">
            <a:extLst>
              <a:ext uri="{FF2B5EF4-FFF2-40B4-BE49-F238E27FC236}">
                <a16:creationId xmlns:a16="http://schemas.microsoft.com/office/drawing/2014/main" id="{332EEFD1-4217-0B4A-7F87-FB8C7F281379}"/>
              </a:ext>
            </a:extLst>
          </p:cNvPr>
          <p:cNvSpPr>
            <a:spLocks noGrp="1"/>
          </p:cNvSpPr>
          <p:nvPr>
            <p:ph type="sldNum" sz="quarter" idx="12"/>
          </p:nvPr>
        </p:nvSpPr>
        <p:spPr>
          <a:xfrm>
            <a:off x="11461376" y="6492875"/>
            <a:ext cx="730624" cy="365125"/>
          </a:xfrm>
        </p:spPr>
        <p:txBody>
          <a:bodyPr/>
          <a:lstStyle/>
          <a:p>
            <a:pPr algn="ctr"/>
            <a:fld id="{5193711E-E5F5-CA4A-B778-2C744B852945}" type="slidenum">
              <a:rPr lang="en-US" smtClean="0"/>
              <a:pPr algn="ctr"/>
              <a:t>7</a:t>
            </a:fld>
            <a:endParaRPr lang="en-US"/>
          </a:p>
        </p:txBody>
      </p:sp>
      <p:sp>
        <p:nvSpPr>
          <p:cNvPr id="2" name="TextBox 1">
            <a:extLst>
              <a:ext uri="{FF2B5EF4-FFF2-40B4-BE49-F238E27FC236}">
                <a16:creationId xmlns:a16="http://schemas.microsoft.com/office/drawing/2014/main" id="{2C15883C-3121-92AF-775F-0D284DBB9410}"/>
              </a:ext>
            </a:extLst>
          </p:cNvPr>
          <p:cNvSpPr txBox="1"/>
          <p:nvPr/>
        </p:nvSpPr>
        <p:spPr>
          <a:xfrm>
            <a:off x="0" y="-16946"/>
            <a:ext cx="12192000" cy="707886"/>
          </a:xfrm>
          <a:prstGeom prst="rect">
            <a:avLst/>
          </a:prstGeom>
          <a:noFill/>
        </p:spPr>
        <p:txBody>
          <a:bodyPr wrap="square" rtlCol="0">
            <a:spAutoFit/>
          </a:bodyPr>
          <a:lstStyle/>
          <a:p>
            <a:pPr algn="ctr"/>
            <a:r>
              <a:rPr lang="en-US" sz="4000" b="1" cap="small" dirty="0"/>
              <a:t>Future Relies on Semiconductor</a:t>
            </a:r>
          </a:p>
        </p:txBody>
      </p:sp>
      <p:pic>
        <p:nvPicPr>
          <p:cNvPr id="8194" name="Picture 2" descr="4,500+ Electric Car Interior Stock Photos, Pictures &amp; Royalty-Free Images -  iStock">
            <a:extLst>
              <a:ext uri="{FF2B5EF4-FFF2-40B4-BE49-F238E27FC236}">
                <a16:creationId xmlns:a16="http://schemas.microsoft.com/office/drawing/2014/main" id="{2132D44E-69E5-6EA4-D57E-91467444D7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5993" y="1031212"/>
            <a:ext cx="2772677" cy="1934532"/>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What are the six SAE levels of self-driving cars? | Top Gear">
            <a:extLst>
              <a:ext uri="{FF2B5EF4-FFF2-40B4-BE49-F238E27FC236}">
                <a16:creationId xmlns:a16="http://schemas.microsoft.com/office/drawing/2014/main" id="{45EBDC30-0BDC-6825-FF90-5ECF3FB55F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623" y="3306016"/>
            <a:ext cx="3004457" cy="1690007"/>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AR Security &amp; VR Security">
            <a:extLst>
              <a:ext uri="{FF2B5EF4-FFF2-40B4-BE49-F238E27FC236}">
                <a16:creationId xmlns:a16="http://schemas.microsoft.com/office/drawing/2014/main" id="{96876373-B994-DC4B-BD14-2126546A98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9579" y="1149893"/>
            <a:ext cx="3438028" cy="1934532"/>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What Is an AI Data Center? | IBM">
            <a:extLst>
              <a:ext uri="{FF2B5EF4-FFF2-40B4-BE49-F238E27FC236}">
                <a16:creationId xmlns:a16="http://schemas.microsoft.com/office/drawing/2014/main" id="{6E634E90-474E-06A7-5DDE-87DBF949D23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11031" y="3543379"/>
            <a:ext cx="3715657" cy="2090057"/>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Bukan Sekadar Jam Tangan, Wearable Technology Bantu Jaga Kesehatan -  Profesi Online">
            <a:extLst>
              <a:ext uri="{FF2B5EF4-FFF2-40B4-BE49-F238E27FC236}">
                <a16:creationId xmlns:a16="http://schemas.microsoft.com/office/drawing/2014/main" id="{9A34C460-120B-529D-3F6F-43F16BC37FD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93771" y="4708244"/>
            <a:ext cx="3004457" cy="1999330"/>
          </a:xfrm>
          <a:prstGeom prst="rect">
            <a:avLst/>
          </a:prstGeom>
          <a:noFill/>
          <a:extLst>
            <a:ext uri="{909E8E84-426E-40DD-AFC4-6F175D3DCCD1}">
              <a14:hiddenFill xmlns:a14="http://schemas.microsoft.com/office/drawing/2010/main">
                <a:solidFill>
                  <a:srgbClr val="FFFFFF"/>
                </a:solidFill>
              </a14:hiddenFill>
            </a:ext>
          </a:extLst>
        </p:spPr>
      </p:pic>
      <p:sp>
        <p:nvSpPr>
          <p:cNvPr id="6" name="Subtitle 10">
            <a:extLst>
              <a:ext uri="{FF2B5EF4-FFF2-40B4-BE49-F238E27FC236}">
                <a16:creationId xmlns:a16="http://schemas.microsoft.com/office/drawing/2014/main" id="{98065039-F66B-C1A8-534D-FDAF7550C310}"/>
              </a:ext>
            </a:extLst>
          </p:cNvPr>
          <p:cNvSpPr txBox="1">
            <a:spLocks/>
          </p:cNvSpPr>
          <p:nvPr/>
        </p:nvSpPr>
        <p:spPr>
          <a:xfrm>
            <a:off x="4290990" y="3674647"/>
            <a:ext cx="3610017" cy="10335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3200" b="1" dirty="0"/>
              <a:t>Semiconductor</a:t>
            </a:r>
          </a:p>
        </p:txBody>
      </p:sp>
      <p:sp>
        <p:nvSpPr>
          <p:cNvPr id="7" name="Subtitle 10">
            <a:extLst>
              <a:ext uri="{FF2B5EF4-FFF2-40B4-BE49-F238E27FC236}">
                <a16:creationId xmlns:a16="http://schemas.microsoft.com/office/drawing/2014/main" id="{C30E96EE-A154-D7F3-46AD-3A8CC71A28AB}"/>
              </a:ext>
            </a:extLst>
          </p:cNvPr>
          <p:cNvSpPr txBox="1">
            <a:spLocks/>
          </p:cNvSpPr>
          <p:nvPr/>
        </p:nvSpPr>
        <p:spPr>
          <a:xfrm>
            <a:off x="3538074" y="2086216"/>
            <a:ext cx="2243864" cy="10335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dirty="0">
                <a:solidFill>
                  <a:schemeClr val="bg1"/>
                </a:solidFill>
              </a:rPr>
              <a:t>Electric vehicle</a:t>
            </a:r>
          </a:p>
        </p:txBody>
      </p:sp>
      <p:sp>
        <p:nvSpPr>
          <p:cNvPr id="8" name="Subtitle 10">
            <a:extLst>
              <a:ext uri="{FF2B5EF4-FFF2-40B4-BE49-F238E27FC236}">
                <a16:creationId xmlns:a16="http://schemas.microsoft.com/office/drawing/2014/main" id="{3174F0FD-1B17-981B-0D77-B88A13101396}"/>
              </a:ext>
            </a:extLst>
          </p:cNvPr>
          <p:cNvSpPr txBox="1">
            <a:spLocks/>
          </p:cNvSpPr>
          <p:nvPr/>
        </p:nvSpPr>
        <p:spPr>
          <a:xfrm>
            <a:off x="863096" y="3738187"/>
            <a:ext cx="2871984" cy="10335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dirty="0">
                <a:solidFill>
                  <a:schemeClr val="bg1"/>
                </a:solidFill>
              </a:rPr>
              <a:t>Autonomous driving</a:t>
            </a:r>
          </a:p>
        </p:txBody>
      </p:sp>
      <p:sp>
        <p:nvSpPr>
          <p:cNvPr id="9" name="Subtitle 10">
            <a:extLst>
              <a:ext uri="{FF2B5EF4-FFF2-40B4-BE49-F238E27FC236}">
                <a16:creationId xmlns:a16="http://schemas.microsoft.com/office/drawing/2014/main" id="{8C6B70F9-9AC4-7BBF-AD2A-D7646D255E96}"/>
              </a:ext>
            </a:extLst>
          </p:cNvPr>
          <p:cNvSpPr txBox="1">
            <a:spLocks/>
          </p:cNvSpPr>
          <p:nvPr/>
        </p:nvSpPr>
        <p:spPr>
          <a:xfrm>
            <a:off x="7598228" y="2631830"/>
            <a:ext cx="2871984" cy="10335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dirty="0">
                <a:solidFill>
                  <a:schemeClr val="bg1"/>
                </a:solidFill>
              </a:rPr>
              <a:t>VR/AR</a:t>
            </a:r>
          </a:p>
        </p:txBody>
      </p:sp>
      <p:sp>
        <p:nvSpPr>
          <p:cNvPr id="10" name="Subtitle 10">
            <a:extLst>
              <a:ext uri="{FF2B5EF4-FFF2-40B4-BE49-F238E27FC236}">
                <a16:creationId xmlns:a16="http://schemas.microsoft.com/office/drawing/2014/main" id="{0876EF8D-EAE4-3921-F1E2-DBF7F525296E}"/>
              </a:ext>
            </a:extLst>
          </p:cNvPr>
          <p:cNvSpPr txBox="1">
            <a:spLocks/>
          </p:cNvSpPr>
          <p:nvPr/>
        </p:nvSpPr>
        <p:spPr>
          <a:xfrm>
            <a:off x="8456920" y="4453838"/>
            <a:ext cx="2871984" cy="10335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dirty="0">
                <a:solidFill>
                  <a:schemeClr val="bg1"/>
                </a:solidFill>
              </a:rPr>
              <a:t>AI data center</a:t>
            </a:r>
          </a:p>
        </p:txBody>
      </p:sp>
      <p:sp>
        <p:nvSpPr>
          <p:cNvPr id="11" name="Subtitle 10">
            <a:extLst>
              <a:ext uri="{FF2B5EF4-FFF2-40B4-BE49-F238E27FC236}">
                <a16:creationId xmlns:a16="http://schemas.microsoft.com/office/drawing/2014/main" id="{E23F1609-584C-666A-6847-EDDC56C0CB5E}"/>
              </a:ext>
            </a:extLst>
          </p:cNvPr>
          <p:cNvSpPr txBox="1">
            <a:spLocks/>
          </p:cNvSpPr>
          <p:nvPr/>
        </p:nvSpPr>
        <p:spPr>
          <a:xfrm>
            <a:off x="4660006" y="5459278"/>
            <a:ext cx="2871984" cy="10335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dirty="0">
                <a:solidFill>
                  <a:schemeClr val="bg1"/>
                </a:solidFill>
              </a:rPr>
              <a:t>Wearable</a:t>
            </a:r>
          </a:p>
        </p:txBody>
      </p:sp>
    </p:spTree>
    <p:extLst>
      <p:ext uri="{BB962C8B-B14F-4D97-AF65-F5344CB8AC3E}">
        <p14:creationId xmlns:p14="http://schemas.microsoft.com/office/powerpoint/2010/main" val="174298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8EB46-8F94-C4B1-FC1C-A4679D410955}"/>
            </a:ext>
          </a:extLst>
        </p:cNvPr>
        <p:cNvGrpSpPr/>
        <p:nvPr/>
      </p:nvGrpSpPr>
      <p:grpSpPr>
        <a:xfrm>
          <a:off x="0" y="0"/>
          <a:ext cx="0" cy="0"/>
          <a:chOff x="0" y="0"/>
          <a:chExt cx="0" cy="0"/>
        </a:xfrm>
      </p:grpSpPr>
      <p:pic>
        <p:nvPicPr>
          <p:cNvPr id="3" name="Picture 2" descr="A black background with a black square&#10;&#10;AI-generated content may be incorrect.">
            <a:extLst>
              <a:ext uri="{FF2B5EF4-FFF2-40B4-BE49-F238E27FC236}">
                <a16:creationId xmlns:a16="http://schemas.microsoft.com/office/drawing/2014/main" id="{867FB19C-2626-BD8D-10B5-5F4B69390AD1}"/>
              </a:ext>
            </a:extLst>
          </p:cNvPr>
          <p:cNvPicPr>
            <a:picLocks noChangeAspect="1"/>
          </p:cNvPicPr>
          <p:nvPr/>
        </p:nvPicPr>
        <p:blipFill>
          <a:blip r:embed="rId3"/>
          <a:stretch>
            <a:fillRect/>
          </a:stretch>
        </p:blipFill>
        <p:spPr>
          <a:xfrm>
            <a:off x="121556" y="6492875"/>
            <a:ext cx="1857381" cy="332467"/>
          </a:xfrm>
          <a:prstGeom prst="rect">
            <a:avLst/>
          </a:prstGeom>
        </p:spPr>
      </p:pic>
      <p:sp>
        <p:nvSpPr>
          <p:cNvPr id="4" name="Slide Number Placeholder 3">
            <a:extLst>
              <a:ext uri="{FF2B5EF4-FFF2-40B4-BE49-F238E27FC236}">
                <a16:creationId xmlns:a16="http://schemas.microsoft.com/office/drawing/2014/main" id="{4B3D9FC4-DE68-3EAB-F179-9FC16A787ED4}"/>
              </a:ext>
            </a:extLst>
          </p:cNvPr>
          <p:cNvSpPr>
            <a:spLocks noGrp="1"/>
          </p:cNvSpPr>
          <p:nvPr>
            <p:ph type="sldNum" sz="quarter" idx="12"/>
          </p:nvPr>
        </p:nvSpPr>
        <p:spPr>
          <a:xfrm>
            <a:off x="11461376" y="6492875"/>
            <a:ext cx="730624" cy="365125"/>
          </a:xfrm>
        </p:spPr>
        <p:txBody>
          <a:bodyPr/>
          <a:lstStyle/>
          <a:p>
            <a:pPr algn="ctr"/>
            <a:fld id="{5193711E-E5F5-CA4A-B778-2C744B852945}" type="slidenum">
              <a:rPr lang="en-US" smtClean="0"/>
              <a:pPr algn="ctr"/>
              <a:t>8</a:t>
            </a:fld>
            <a:endParaRPr lang="en-US"/>
          </a:p>
        </p:txBody>
      </p:sp>
      <p:sp>
        <p:nvSpPr>
          <p:cNvPr id="2" name="TextBox 1">
            <a:extLst>
              <a:ext uri="{FF2B5EF4-FFF2-40B4-BE49-F238E27FC236}">
                <a16:creationId xmlns:a16="http://schemas.microsoft.com/office/drawing/2014/main" id="{B5C37E19-3C73-F4CB-E770-A2198316A73E}"/>
              </a:ext>
            </a:extLst>
          </p:cNvPr>
          <p:cNvSpPr txBox="1"/>
          <p:nvPr/>
        </p:nvSpPr>
        <p:spPr>
          <a:xfrm>
            <a:off x="-378279" y="-16946"/>
            <a:ext cx="12948557" cy="677108"/>
          </a:xfrm>
          <a:prstGeom prst="rect">
            <a:avLst/>
          </a:prstGeom>
          <a:noFill/>
        </p:spPr>
        <p:txBody>
          <a:bodyPr wrap="square" rtlCol="0">
            <a:spAutoFit/>
          </a:bodyPr>
          <a:lstStyle/>
          <a:p>
            <a:pPr algn="ctr"/>
            <a:r>
              <a:rPr lang="en-US" sz="3750" b="1" cap="small" dirty="0"/>
              <a:t>Everything Above Begins w/ Solid-State Physics &amp; Devices</a:t>
            </a:r>
          </a:p>
        </p:txBody>
      </p:sp>
      <p:pic>
        <p:nvPicPr>
          <p:cNvPr id="12" name="Picture 4" descr="transistors-intel.jpg (1024×576)">
            <a:extLst>
              <a:ext uri="{FF2B5EF4-FFF2-40B4-BE49-F238E27FC236}">
                <a16:creationId xmlns:a16="http://schemas.microsoft.com/office/drawing/2014/main" id="{98E013EF-AA20-027C-AF99-A0AB458CB0E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1559" t="24277" r="11000" b="30634"/>
          <a:stretch/>
        </p:blipFill>
        <p:spPr bwMode="auto">
          <a:xfrm>
            <a:off x="2975642" y="1005987"/>
            <a:ext cx="1879599" cy="1273243"/>
          </a:xfrm>
          <a:prstGeom prst="rect">
            <a:avLst/>
          </a:prstGeom>
          <a:noFill/>
          <a:ln>
            <a:solidFill>
              <a:schemeClr val="bg1">
                <a:lumMod val="85000"/>
              </a:schemeClr>
            </a:solidFill>
          </a:ln>
          <a:extLst>
            <a:ext uri="{909E8E84-426E-40dd-AFC4-6F175D3DCCD1}">
              <a14:hiddenFill xmlns:a14="http://schemas.microsoft.com/office/drawing/2010/main" xmlns="">
                <a:solidFill>
                  <a:srgbClr val="FFFFFF"/>
                </a:solidFill>
              </a14:hiddenFill>
            </a:ext>
          </a:extLst>
        </p:spPr>
      </p:pic>
      <p:pic>
        <p:nvPicPr>
          <p:cNvPr id="13" name="Picture 2" descr="SiO 2 /Si structure observed in TEM (a) and HRTEM (b), (c) images. |  Download Scientific Diagram">
            <a:extLst>
              <a:ext uri="{FF2B5EF4-FFF2-40B4-BE49-F238E27FC236}">
                <a16:creationId xmlns:a16="http://schemas.microsoft.com/office/drawing/2014/main" id="{1C2F4D9B-3185-E825-DE6B-49B605AAB20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0181" r="39525" b="52306"/>
          <a:stretch>
            <a:fillRect/>
          </a:stretch>
        </p:blipFill>
        <p:spPr bwMode="auto">
          <a:xfrm>
            <a:off x="414867" y="988672"/>
            <a:ext cx="2155295" cy="1201033"/>
          </a:xfrm>
          <a:prstGeom prst="rect">
            <a:avLst/>
          </a:prstGeom>
          <a:noFill/>
          <a:extLst>
            <a:ext uri="{909E8E84-426E-40DD-AFC4-6F175D3DCCD1}">
              <a14:hiddenFill xmlns:a14="http://schemas.microsoft.com/office/drawing/2010/main">
                <a:solidFill>
                  <a:srgbClr val="FFFFFF"/>
                </a:solidFill>
              </a14:hiddenFill>
            </a:ext>
          </a:extLst>
        </p:spPr>
      </p:pic>
      <p:sp>
        <p:nvSpPr>
          <p:cNvPr id="14" name="Subtitle 10">
            <a:extLst>
              <a:ext uri="{FF2B5EF4-FFF2-40B4-BE49-F238E27FC236}">
                <a16:creationId xmlns:a16="http://schemas.microsoft.com/office/drawing/2014/main" id="{A99F21EE-81CE-6716-8293-BDC07A5E0E2D}"/>
              </a:ext>
            </a:extLst>
          </p:cNvPr>
          <p:cNvSpPr txBox="1">
            <a:spLocks/>
          </p:cNvSpPr>
          <p:nvPr/>
        </p:nvSpPr>
        <p:spPr>
          <a:xfrm>
            <a:off x="499074" y="2149583"/>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dirty="0"/>
              <a:t>Atom</a:t>
            </a:r>
          </a:p>
        </p:txBody>
      </p:sp>
      <p:sp>
        <p:nvSpPr>
          <p:cNvPr id="15" name="Subtitle 10">
            <a:extLst>
              <a:ext uri="{FF2B5EF4-FFF2-40B4-BE49-F238E27FC236}">
                <a16:creationId xmlns:a16="http://schemas.microsoft.com/office/drawing/2014/main" id="{48E7E047-12B5-3680-0446-E88BEEB6F711}"/>
              </a:ext>
            </a:extLst>
          </p:cNvPr>
          <p:cNvSpPr txBox="1">
            <a:spLocks/>
          </p:cNvSpPr>
          <p:nvPr/>
        </p:nvSpPr>
        <p:spPr>
          <a:xfrm>
            <a:off x="2868360" y="2149583"/>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dirty="0"/>
              <a:t>Nano</a:t>
            </a:r>
          </a:p>
        </p:txBody>
      </p:sp>
      <p:sp>
        <p:nvSpPr>
          <p:cNvPr id="16" name="Subtitle 10">
            <a:extLst>
              <a:ext uri="{FF2B5EF4-FFF2-40B4-BE49-F238E27FC236}">
                <a16:creationId xmlns:a16="http://schemas.microsoft.com/office/drawing/2014/main" id="{042783C3-EA02-512C-8608-E261F3DC920E}"/>
              </a:ext>
            </a:extLst>
          </p:cNvPr>
          <p:cNvSpPr txBox="1">
            <a:spLocks/>
          </p:cNvSpPr>
          <p:nvPr/>
        </p:nvSpPr>
        <p:spPr>
          <a:xfrm>
            <a:off x="5321853" y="2149583"/>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dirty="0"/>
              <a:t>Micro</a:t>
            </a:r>
          </a:p>
        </p:txBody>
      </p:sp>
      <p:pic>
        <p:nvPicPr>
          <p:cNvPr id="17" name="Picture 4" descr="Understanding silicon circuits: inside the ubiquitous 741 op amp">
            <a:extLst>
              <a:ext uri="{FF2B5EF4-FFF2-40B4-BE49-F238E27FC236}">
                <a16:creationId xmlns:a16="http://schemas.microsoft.com/office/drawing/2014/main" id="{9CA06C76-E13D-6FC0-424E-D9CAF480E0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21853" y="976335"/>
            <a:ext cx="2052131" cy="1320210"/>
          </a:xfrm>
          <a:prstGeom prst="rect">
            <a:avLst/>
          </a:prstGeom>
          <a:noFill/>
          <a:extLst>
            <a:ext uri="{909E8E84-426E-40DD-AFC4-6F175D3DCCD1}">
              <a14:hiddenFill xmlns:a14="http://schemas.microsoft.com/office/drawing/2010/main">
                <a:solidFill>
                  <a:srgbClr val="FFFFFF"/>
                </a:solidFill>
              </a14:hiddenFill>
            </a:ext>
          </a:extLst>
        </p:spPr>
      </p:pic>
      <p:sp>
        <p:nvSpPr>
          <p:cNvPr id="18" name="Subtitle 10">
            <a:extLst>
              <a:ext uri="{FF2B5EF4-FFF2-40B4-BE49-F238E27FC236}">
                <a16:creationId xmlns:a16="http://schemas.microsoft.com/office/drawing/2014/main" id="{04EE3D94-B198-AF7C-A10F-65BE5DD311DF}"/>
              </a:ext>
            </a:extLst>
          </p:cNvPr>
          <p:cNvSpPr txBox="1">
            <a:spLocks/>
          </p:cNvSpPr>
          <p:nvPr/>
        </p:nvSpPr>
        <p:spPr>
          <a:xfrm>
            <a:off x="499074" y="1268171"/>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b="1" dirty="0">
                <a:solidFill>
                  <a:schemeClr val="bg1"/>
                </a:solidFill>
              </a:rPr>
              <a:t>Crystal</a:t>
            </a:r>
            <a:endParaRPr lang="en-US" sz="2400" dirty="0">
              <a:solidFill>
                <a:schemeClr val="bg1"/>
              </a:solidFill>
            </a:endParaRPr>
          </a:p>
        </p:txBody>
      </p:sp>
      <p:sp>
        <p:nvSpPr>
          <p:cNvPr id="19" name="Subtitle 10">
            <a:extLst>
              <a:ext uri="{FF2B5EF4-FFF2-40B4-BE49-F238E27FC236}">
                <a16:creationId xmlns:a16="http://schemas.microsoft.com/office/drawing/2014/main" id="{97FA1DC2-D019-22F2-6825-6496B64C4BC5}"/>
              </a:ext>
            </a:extLst>
          </p:cNvPr>
          <p:cNvSpPr txBox="1">
            <a:spLocks/>
          </p:cNvSpPr>
          <p:nvPr/>
        </p:nvSpPr>
        <p:spPr>
          <a:xfrm>
            <a:off x="2868360" y="1268171"/>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b="1" dirty="0">
                <a:solidFill>
                  <a:schemeClr val="bg1"/>
                </a:solidFill>
              </a:rPr>
              <a:t>Transistor</a:t>
            </a:r>
            <a:endParaRPr lang="en-US" sz="2400" dirty="0">
              <a:solidFill>
                <a:schemeClr val="bg1"/>
              </a:solidFill>
            </a:endParaRPr>
          </a:p>
        </p:txBody>
      </p:sp>
      <p:sp>
        <p:nvSpPr>
          <p:cNvPr id="20" name="Subtitle 10">
            <a:extLst>
              <a:ext uri="{FF2B5EF4-FFF2-40B4-BE49-F238E27FC236}">
                <a16:creationId xmlns:a16="http://schemas.microsoft.com/office/drawing/2014/main" id="{A862173F-3321-65F9-5616-DC9D40FCB9ED}"/>
              </a:ext>
            </a:extLst>
          </p:cNvPr>
          <p:cNvSpPr txBox="1">
            <a:spLocks/>
          </p:cNvSpPr>
          <p:nvPr/>
        </p:nvSpPr>
        <p:spPr>
          <a:xfrm>
            <a:off x="5387103" y="1268171"/>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b="1" dirty="0">
                <a:solidFill>
                  <a:schemeClr val="bg1"/>
                </a:solidFill>
              </a:rPr>
              <a:t>Circuit</a:t>
            </a:r>
            <a:endParaRPr lang="en-US" sz="2400" dirty="0">
              <a:solidFill>
                <a:schemeClr val="bg1"/>
              </a:solidFill>
            </a:endParaRPr>
          </a:p>
        </p:txBody>
      </p:sp>
      <p:sp>
        <p:nvSpPr>
          <p:cNvPr id="21" name="Subtitle 10">
            <a:extLst>
              <a:ext uri="{FF2B5EF4-FFF2-40B4-BE49-F238E27FC236}">
                <a16:creationId xmlns:a16="http://schemas.microsoft.com/office/drawing/2014/main" id="{F7234E93-3A4F-9196-140E-68672E58A5C7}"/>
              </a:ext>
            </a:extLst>
          </p:cNvPr>
          <p:cNvSpPr txBox="1">
            <a:spLocks/>
          </p:cNvSpPr>
          <p:nvPr/>
        </p:nvSpPr>
        <p:spPr>
          <a:xfrm>
            <a:off x="7609494" y="2149583"/>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dirty="0"/>
              <a:t>Centimeter</a:t>
            </a:r>
          </a:p>
        </p:txBody>
      </p:sp>
      <p:pic>
        <p:nvPicPr>
          <p:cNvPr id="22" name="Picture 8" descr="NVIDIA H200 on aiserver.eu">
            <a:extLst>
              <a:ext uri="{FF2B5EF4-FFF2-40B4-BE49-F238E27FC236}">
                <a16:creationId xmlns:a16="http://schemas.microsoft.com/office/drawing/2014/main" id="{3A1F9556-3363-4F20-3FA0-494349E17EB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3537" t="15476" r="22810" b="34119"/>
          <a:stretch>
            <a:fillRect/>
          </a:stretch>
        </p:blipFill>
        <p:spPr bwMode="auto">
          <a:xfrm>
            <a:off x="7726293" y="849193"/>
            <a:ext cx="1681844" cy="1447351"/>
          </a:xfrm>
          <a:prstGeom prst="rect">
            <a:avLst/>
          </a:prstGeom>
          <a:noFill/>
          <a:extLst>
            <a:ext uri="{909E8E84-426E-40DD-AFC4-6F175D3DCCD1}">
              <a14:hiddenFill xmlns:a14="http://schemas.microsoft.com/office/drawing/2010/main">
                <a:solidFill>
                  <a:srgbClr val="FFFFFF"/>
                </a:solidFill>
              </a14:hiddenFill>
            </a:ext>
          </a:extLst>
        </p:spPr>
      </p:pic>
      <p:sp>
        <p:nvSpPr>
          <p:cNvPr id="23" name="Subtitle 10">
            <a:extLst>
              <a:ext uri="{FF2B5EF4-FFF2-40B4-BE49-F238E27FC236}">
                <a16:creationId xmlns:a16="http://schemas.microsoft.com/office/drawing/2014/main" id="{575EA278-808F-BBEA-6CCF-0B9D3715021F}"/>
              </a:ext>
            </a:extLst>
          </p:cNvPr>
          <p:cNvSpPr txBox="1">
            <a:spLocks/>
          </p:cNvSpPr>
          <p:nvPr/>
        </p:nvSpPr>
        <p:spPr>
          <a:xfrm>
            <a:off x="7584546" y="1268171"/>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b="1" dirty="0">
                <a:solidFill>
                  <a:schemeClr val="bg1"/>
                </a:solidFill>
              </a:rPr>
              <a:t>SOC</a:t>
            </a:r>
            <a:endParaRPr lang="en-US" sz="2400" dirty="0">
              <a:solidFill>
                <a:schemeClr val="bg1"/>
              </a:solidFill>
            </a:endParaRPr>
          </a:p>
        </p:txBody>
      </p:sp>
      <p:pic>
        <p:nvPicPr>
          <p:cNvPr id="24" name="Picture 10" descr="Next-Generation Data Centers: Everything You Need To Know">
            <a:extLst>
              <a:ext uri="{FF2B5EF4-FFF2-40B4-BE49-F238E27FC236}">
                <a16:creationId xmlns:a16="http://schemas.microsoft.com/office/drawing/2014/main" id="{F2F321C0-9BE3-0E14-DA31-4C146D6C03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74749" y="1045188"/>
            <a:ext cx="2032840" cy="1144516"/>
          </a:xfrm>
          <a:prstGeom prst="rect">
            <a:avLst/>
          </a:prstGeom>
          <a:noFill/>
          <a:extLst>
            <a:ext uri="{909E8E84-426E-40DD-AFC4-6F175D3DCCD1}">
              <a14:hiddenFill xmlns:a14="http://schemas.microsoft.com/office/drawing/2010/main">
                <a:solidFill>
                  <a:srgbClr val="FFFFFF"/>
                </a:solidFill>
              </a14:hiddenFill>
            </a:ext>
          </a:extLst>
        </p:spPr>
      </p:pic>
      <p:sp>
        <p:nvSpPr>
          <p:cNvPr id="25" name="Subtitle 10">
            <a:extLst>
              <a:ext uri="{FF2B5EF4-FFF2-40B4-BE49-F238E27FC236}">
                <a16:creationId xmlns:a16="http://schemas.microsoft.com/office/drawing/2014/main" id="{360C3FF2-706C-1B74-347D-EEDCA404927B}"/>
              </a:ext>
            </a:extLst>
          </p:cNvPr>
          <p:cNvSpPr txBox="1">
            <a:spLocks/>
          </p:cNvSpPr>
          <p:nvPr/>
        </p:nvSpPr>
        <p:spPr>
          <a:xfrm>
            <a:off x="9874749" y="1268171"/>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b="1" dirty="0">
                <a:solidFill>
                  <a:schemeClr val="bg1"/>
                </a:solidFill>
              </a:rPr>
              <a:t>Data center</a:t>
            </a:r>
            <a:endParaRPr lang="en-US" sz="2400" dirty="0">
              <a:solidFill>
                <a:schemeClr val="bg1"/>
              </a:solidFill>
            </a:endParaRPr>
          </a:p>
        </p:txBody>
      </p:sp>
      <p:sp>
        <p:nvSpPr>
          <p:cNvPr id="26" name="Subtitle 10">
            <a:extLst>
              <a:ext uri="{FF2B5EF4-FFF2-40B4-BE49-F238E27FC236}">
                <a16:creationId xmlns:a16="http://schemas.microsoft.com/office/drawing/2014/main" id="{ED962B66-7986-43AF-620E-67E717724549}"/>
              </a:ext>
            </a:extLst>
          </p:cNvPr>
          <p:cNvSpPr txBox="1">
            <a:spLocks/>
          </p:cNvSpPr>
          <p:nvPr/>
        </p:nvSpPr>
        <p:spPr>
          <a:xfrm>
            <a:off x="9946122" y="2149583"/>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dirty="0"/>
              <a:t>Kilometer</a:t>
            </a:r>
          </a:p>
        </p:txBody>
      </p:sp>
      <p:cxnSp>
        <p:nvCxnSpPr>
          <p:cNvPr id="27" name="Straight Arrow Connector 26">
            <a:extLst>
              <a:ext uri="{FF2B5EF4-FFF2-40B4-BE49-F238E27FC236}">
                <a16:creationId xmlns:a16="http://schemas.microsoft.com/office/drawing/2014/main" id="{795CD845-FF87-8C5D-5518-39BB61B778DD}"/>
              </a:ext>
            </a:extLst>
          </p:cNvPr>
          <p:cNvCxnSpPr/>
          <p:nvPr/>
        </p:nvCxnSpPr>
        <p:spPr>
          <a:xfrm>
            <a:off x="121556" y="2778943"/>
            <a:ext cx="12070444"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8" name="Subtitle 10">
            <a:extLst>
              <a:ext uri="{FF2B5EF4-FFF2-40B4-BE49-F238E27FC236}">
                <a16:creationId xmlns:a16="http://schemas.microsoft.com/office/drawing/2014/main" id="{265C0675-CC56-B285-5FBB-FEC92136D576}"/>
              </a:ext>
            </a:extLst>
          </p:cNvPr>
          <p:cNvSpPr txBox="1">
            <a:spLocks/>
          </p:cNvSpPr>
          <p:nvPr/>
        </p:nvSpPr>
        <p:spPr>
          <a:xfrm>
            <a:off x="10699485" y="2729956"/>
            <a:ext cx="1986881" cy="7078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3000"/>
              </a:spcAft>
              <a:buNone/>
              <a:defRPr/>
            </a:pPr>
            <a:r>
              <a:rPr lang="en-US" sz="2400" dirty="0"/>
              <a:t>Scale</a:t>
            </a:r>
          </a:p>
        </p:txBody>
      </p:sp>
      <p:sp>
        <p:nvSpPr>
          <p:cNvPr id="29" name="Rectangle 28">
            <a:extLst>
              <a:ext uri="{FF2B5EF4-FFF2-40B4-BE49-F238E27FC236}">
                <a16:creationId xmlns:a16="http://schemas.microsoft.com/office/drawing/2014/main" id="{1359F902-B366-326A-5DC3-DE18CB39027B}"/>
              </a:ext>
            </a:extLst>
          </p:cNvPr>
          <p:cNvSpPr/>
          <p:nvPr/>
        </p:nvSpPr>
        <p:spPr>
          <a:xfrm>
            <a:off x="4980214" y="660162"/>
            <a:ext cx="7086600" cy="2069794"/>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ubtitle 10">
            <a:extLst>
              <a:ext uri="{FF2B5EF4-FFF2-40B4-BE49-F238E27FC236}">
                <a16:creationId xmlns:a16="http://schemas.microsoft.com/office/drawing/2014/main" id="{1DADA0E1-BCE6-AF57-44BF-98DB6F6DCF53}"/>
              </a:ext>
            </a:extLst>
          </p:cNvPr>
          <p:cNvSpPr txBox="1">
            <a:spLocks/>
          </p:cNvSpPr>
          <p:nvPr/>
        </p:nvSpPr>
        <p:spPr>
          <a:xfrm>
            <a:off x="1855819" y="3679125"/>
            <a:ext cx="8904124" cy="34579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1200"/>
              </a:spcAft>
              <a:buNone/>
              <a:defRPr/>
            </a:pPr>
            <a:r>
              <a:rPr lang="en-US" sz="2400" b="1" dirty="0"/>
              <a:t>Objectives of this course:</a:t>
            </a:r>
          </a:p>
          <a:p>
            <a:pPr>
              <a:spcBef>
                <a:spcPct val="0"/>
              </a:spcBef>
              <a:spcAft>
                <a:spcPts val="1200"/>
              </a:spcAft>
              <a:defRPr/>
            </a:pPr>
            <a:r>
              <a:rPr lang="en-US" sz="2400" dirty="0"/>
              <a:t>Explain the working principles of these devices</a:t>
            </a:r>
          </a:p>
          <a:p>
            <a:pPr>
              <a:spcBef>
                <a:spcPct val="0"/>
              </a:spcBef>
              <a:spcAft>
                <a:spcPts val="1200"/>
              </a:spcAft>
              <a:defRPr/>
            </a:pPr>
            <a:r>
              <a:rPr lang="en-US" sz="2400" dirty="0"/>
              <a:t>Relate the device performance to materials and design criteria</a:t>
            </a:r>
          </a:p>
          <a:p>
            <a:pPr>
              <a:spcBef>
                <a:spcPct val="0"/>
              </a:spcBef>
              <a:spcAft>
                <a:spcPts val="1200"/>
              </a:spcAft>
              <a:defRPr/>
            </a:pPr>
            <a:r>
              <a:rPr lang="en-US" sz="2400" dirty="0"/>
              <a:t>Speak the “language” of device engineers</a:t>
            </a:r>
          </a:p>
          <a:p>
            <a:pPr>
              <a:spcBef>
                <a:spcPct val="0"/>
              </a:spcBef>
              <a:spcAft>
                <a:spcPts val="1200"/>
              </a:spcAft>
              <a:defRPr/>
            </a:pPr>
            <a:r>
              <a:rPr lang="en-US" sz="2400" dirty="0"/>
              <a:t>Be ready to engage in device research &amp; industrial engineering</a:t>
            </a:r>
          </a:p>
        </p:txBody>
      </p:sp>
    </p:spTree>
    <p:extLst>
      <p:ext uri="{BB962C8B-B14F-4D97-AF65-F5344CB8AC3E}">
        <p14:creationId xmlns:p14="http://schemas.microsoft.com/office/powerpoint/2010/main" val="29923295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3067</TotalTime>
  <Words>1104</Words>
  <Application>Microsoft Office PowerPoint</Application>
  <PresentationFormat>Widescreen</PresentationFormat>
  <Paragraphs>195</Paragraphs>
  <Slides>15</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ＭＳ Ｐゴシック</vt:lpstr>
      <vt:lpstr>Aptos</vt:lpstr>
      <vt:lpstr>Aptos Display</vt:lpstr>
      <vt:lpstr>Arial</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Can Wu</dc:creator>
  <cp:lastModifiedBy>Peide Ye</cp:lastModifiedBy>
  <cp:revision>94</cp:revision>
  <dcterms:created xsi:type="dcterms:W3CDTF">2026-01-08T20:15:53Z</dcterms:created>
  <dcterms:modified xsi:type="dcterms:W3CDTF">2026-07-23T18:39:29Z</dcterms:modified>
</cp:coreProperties>
</file>